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9" r:id="rId3"/>
    <p:sldId id="257" r:id="rId4"/>
    <p:sldId id="260" r:id="rId5"/>
    <p:sldId id="769" r:id="rId6"/>
    <p:sldId id="770" r:id="rId7"/>
    <p:sldId id="303" r:id="rId8"/>
    <p:sldId id="272" r:id="rId9"/>
    <p:sldId id="262" r:id="rId10"/>
    <p:sldId id="291" r:id="rId11"/>
    <p:sldId id="290" r:id="rId12"/>
    <p:sldId id="294" r:id="rId13"/>
    <p:sldId id="295" r:id="rId14"/>
    <p:sldId id="296" r:id="rId15"/>
    <p:sldId id="263" r:id="rId16"/>
    <p:sldId id="264" r:id="rId17"/>
    <p:sldId id="297" r:id="rId18"/>
    <p:sldId id="268" r:id="rId19"/>
    <p:sldId id="269" r:id="rId20"/>
    <p:sldId id="271" r:id="rId21"/>
    <p:sldId id="298" r:id="rId22"/>
    <p:sldId id="299" r:id="rId23"/>
    <p:sldId id="278" r:id="rId24"/>
    <p:sldId id="284" r:id="rId25"/>
    <p:sldId id="279" r:id="rId26"/>
    <p:sldId id="283" r:id="rId27"/>
    <p:sldId id="285" r:id="rId28"/>
    <p:sldId id="281" r:id="rId29"/>
    <p:sldId id="300" r:id="rId30"/>
    <p:sldId id="301" r:id="rId31"/>
    <p:sldId id="267" r:id="rId32"/>
    <p:sldId id="302" r:id="rId33"/>
    <p:sldId id="286" r:id="rId34"/>
    <p:sldId id="287" r:id="rId35"/>
    <p:sldId id="288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elvetica Neue" panose="02000503000000020004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0ka+D5zqwhe0As3MQlzRiAAlb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6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66"/>
    <p:restoredTop sz="93141"/>
  </p:normalViewPr>
  <p:slideViewPr>
    <p:cSldViewPr snapToGrid="0">
      <p:cViewPr>
        <p:scale>
          <a:sx n="99" d="100"/>
          <a:sy n="99" d="100"/>
        </p:scale>
        <p:origin x="36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8a1a151a2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8a1a151a2_1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138a1a151a2_1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8a1a151a2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38a1a151a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178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8a1a151a2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38a1a151a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6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8a1a151a2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38a1a151a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885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654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8a1a151a2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38a1a151a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49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38a1a151a2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138a1a151a2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38a1a151a2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38a1a151a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9491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512950e0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1512950e0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512950e02c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512950e02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027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12950e02c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1512950e02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512950e0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1512950e0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90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3578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38c851d77a_0_2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138c851d77a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506fa8bab3_2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1506fa8bab3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38e94b4156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138e94b415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06fa8bab3_3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506fa8bab3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506fa8bab3_2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1506fa8bab3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38e94b4156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38e94b415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38e94b4156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38e94b415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2283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8a1a151a2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138a1a151a2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705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38a1a151a2_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138a1a151a2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38e94b4156_0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38e94b415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180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38a1a151a2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138a1a151a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506fa8bab3_3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1506fa8bab3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38a1a151a2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38a1a151a2_1_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138a1a151a2_1_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CO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8a1a151a2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38a1a151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6:notes"/>
          <p:cNvSpPr txBox="1">
            <a:spLocks noGrp="1"/>
          </p:cNvSpPr>
          <p:nvPr>
            <p:ph type="body" idx="1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2" name="Google Shape;102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388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6:notes"/>
          <p:cNvSpPr txBox="1">
            <a:spLocks noGrp="1"/>
          </p:cNvSpPr>
          <p:nvPr>
            <p:ph type="body" idx="1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2" name="Google Shape;102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8701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506fa8bab3_2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1506fa8bab3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578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38c851d77a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38c851d77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8a1a151a2_0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138a1a151a2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3" Type="http://schemas.openxmlformats.org/officeDocument/2006/relationships/image" Target="../media/image4.jp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image" Target="../media/image34.jpg"/><Relationship Id="rId7" Type="http://schemas.openxmlformats.org/officeDocument/2006/relationships/hyperlink" Target="https://youtu.be/jQRjj7CeueY" TargetMode="External"/><Relationship Id="rId12" Type="http://schemas.openxmlformats.org/officeDocument/2006/relationships/hyperlink" Target="https://youtu.be/wpQML9U2-Y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hyperlink" Target="https://youtu.be/NQ9hsSM5LD4" TargetMode="External"/><Relationship Id="rId10" Type="http://schemas.openxmlformats.org/officeDocument/2006/relationships/hyperlink" Target="https://youtu.be/EzGMMo2JJ6w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8a1a151a2_1_10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38a1a151a2_1_10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g138a1a151a2_1_107"/>
          <p:cNvPicPr preferRelativeResize="0"/>
          <p:nvPr/>
        </p:nvPicPr>
        <p:blipFill rotWithShape="1">
          <a:blip r:embed="rId3">
            <a:alphaModFix/>
          </a:blip>
          <a:srcRect l="999" r="999"/>
          <a:stretch/>
        </p:blipFill>
        <p:spPr>
          <a:xfrm>
            <a:off x="-46250" y="0"/>
            <a:ext cx="12436925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138a1a151a2_1_107"/>
          <p:cNvSpPr txBox="1">
            <a:spLocks noGrp="1"/>
          </p:cNvSpPr>
          <p:nvPr>
            <p:ph type="ctrTitle"/>
          </p:nvPr>
        </p:nvSpPr>
        <p:spPr>
          <a:xfrm>
            <a:off x="1652325" y="2619452"/>
            <a:ext cx="91440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Presentación de </a:t>
            </a:r>
            <a:br>
              <a:rPr lang="es-CO"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CO" sz="2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 BASC Organization</a:t>
            </a:r>
            <a:endParaRPr sz="5800">
              <a:solidFill>
                <a:schemeClr val="lt1"/>
              </a:solidFill>
            </a:endParaRPr>
          </a:p>
        </p:txBody>
      </p:sp>
      <p:pic>
        <p:nvPicPr>
          <p:cNvPr id="93" name="Google Shape;93;g138a1a151a2_1_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2325" y="1034150"/>
            <a:ext cx="1512874" cy="15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8a1a151a2_0_94"/>
          <p:cNvSpPr txBox="1">
            <a:spLocks noGrp="1"/>
          </p:cNvSpPr>
          <p:nvPr>
            <p:ph type="title"/>
          </p:nvPr>
        </p:nvSpPr>
        <p:spPr>
          <a:xfrm>
            <a:off x="620193" y="100251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3800" b="1" dirty="0">
                <a:solidFill>
                  <a:srgbClr val="0B5394"/>
                </a:solidFill>
              </a:rPr>
              <a:t>Comportamiento Anual de Crecimiento en </a:t>
            </a:r>
            <a:br>
              <a:rPr lang="es-ES" sz="3800" b="1" dirty="0">
                <a:solidFill>
                  <a:srgbClr val="0B5394"/>
                </a:solidFill>
              </a:rPr>
            </a:br>
            <a:r>
              <a:rPr lang="es-ES" sz="3800" b="1" dirty="0">
                <a:solidFill>
                  <a:srgbClr val="0B5394"/>
                </a:solidFill>
              </a:rPr>
              <a:t>Empresas de World BASC Organization</a:t>
            </a:r>
            <a:br>
              <a:rPr lang="es-ES" sz="3800" b="1" dirty="0">
                <a:solidFill>
                  <a:srgbClr val="0B5394"/>
                </a:solidFill>
              </a:rPr>
            </a:br>
            <a:endParaRPr lang="es-ES" sz="3800" b="1" dirty="0">
              <a:solidFill>
                <a:srgbClr val="0B5394"/>
              </a:solidFill>
            </a:endParaRPr>
          </a:p>
        </p:txBody>
      </p:sp>
      <p:pic>
        <p:nvPicPr>
          <p:cNvPr id="7" name="Marcador de posición de imagen 3">
            <a:extLst>
              <a:ext uri="{FF2B5EF4-FFF2-40B4-BE49-F238E27FC236}">
                <a16:creationId xmlns:a16="http://schemas.microsoft.com/office/drawing/2014/main" id="{6EFB6C27-D456-88E6-3481-BAF1481C8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-5356" r="-1518" b="-7620"/>
          <a:stretch>
            <a:fillRect/>
          </a:stretch>
        </p:blipFill>
        <p:spPr bwMode="auto">
          <a:xfrm>
            <a:off x="2408663" y="2034132"/>
            <a:ext cx="7192537" cy="382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02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8a1a151a2_0_94"/>
          <p:cNvSpPr txBox="1">
            <a:spLocks noGrp="1"/>
          </p:cNvSpPr>
          <p:nvPr>
            <p:ph type="title"/>
          </p:nvPr>
        </p:nvSpPr>
        <p:spPr>
          <a:xfrm>
            <a:off x="838200" y="70139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3800" b="1" dirty="0">
                <a:solidFill>
                  <a:srgbClr val="0B5394"/>
                </a:solidFill>
              </a:rPr>
              <a:t>Empresas BASC por Sectores</a:t>
            </a:r>
            <a:endParaRPr sz="3800" b="1" dirty="0">
              <a:solidFill>
                <a:srgbClr val="0B5394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DE0B30-F39F-6C30-D6B7-E47FA1AB3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64" y="1685016"/>
            <a:ext cx="6044072" cy="428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9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FD212E9-CEFF-B16E-61FC-763BB91A5A9D}"/>
              </a:ext>
            </a:extLst>
          </p:cNvPr>
          <p:cNvSpPr txBox="1"/>
          <p:nvPr/>
        </p:nvSpPr>
        <p:spPr>
          <a:xfrm>
            <a:off x="4434508" y="1120676"/>
            <a:ext cx="7195703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s-CO" sz="1400" dirty="0">
              <a:solidFill>
                <a:srgbClr val="3F3F3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15 países/23 Capítulos (Oficinas):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s-CO" sz="1400" dirty="0">
                <a:solidFill>
                  <a:srgbClr val="002060"/>
                </a:solidFill>
              </a:rPr>
              <a:t>	Colombia +  Ecuador + Perú + República Dominicana,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s-CO" sz="1400" dirty="0">
                <a:solidFill>
                  <a:srgbClr val="002060"/>
                </a:solidFill>
              </a:rPr>
              <a:t>	Guatemala + Estados Unidos + Costa Rica,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s-CO" sz="1400" dirty="0">
                <a:solidFill>
                  <a:srgbClr val="002060"/>
                </a:solidFill>
              </a:rPr>
              <a:t>	El salvador + México + Panamá́, +Venezuela,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</a:pPr>
            <a:r>
              <a:rPr lang="es-CO" sz="1400" dirty="0">
                <a:solidFill>
                  <a:srgbClr val="002060"/>
                </a:solidFill>
              </a:rPr>
              <a:t>	Argentina + Bolivia + Honduras + Paraguay</a:t>
            </a:r>
            <a:br>
              <a:rPr lang="es-CO" sz="1400" dirty="0">
                <a:solidFill>
                  <a:srgbClr val="002060"/>
                </a:solidFill>
              </a:rPr>
            </a:br>
            <a:endParaRPr lang="es-CO" sz="1400" dirty="0">
              <a:solidFill>
                <a:srgbClr val="002060"/>
              </a:solidFill>
            </a:endParaRP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3.160</a:t>
            </a:r>
            <a:r>
              <a:rPr lang="es-CO" sz="1400" dirty="0">
                <a:solidFill>
                  <a:srgbClr val="002060"/>
                </a:solidFill>
              </a:rPr>
              <a:t> auditorías de manera presencial y remota. </a:t>
            </a:r>
            <a:br>
              <a:rPr lang="es-CO" sz="1400" dirty="0">
                <a:solidFill>
                  <a:srgbClr val="002060"/>
                </a:solidFill>
              </a:rPr>
            </a:br>
            <a:endParaRPr lang="es-CO" sz="1400" dirty="0">
              <a:solidFill>
                <a:srgbClr val="002060"/>
              </a:solidFill>
            </a:endParaRP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1,425</a:t>
            </a:r>
            <a:r>
              <a:rPr lang="es-CO" sz="1400" dirty="0">
                <a:solidFill>
                  <a:srgbClr val="002060"/>
                </a:solidFill>
              </a:rPr>
              <a:t> eventos de capacitación y </a:t>
            </a:r>
            <a:r>
              <a:rPr lang="es-CO" sz="1400" b="1" dirty="0">
                <a:solidFill>
                  <a:srgbClr val="002060"/>
                </a:solidFill>
              </a:rPr>
              <a:t>57,410 </a:t>
            </a:r>
            <a:r>
              <a:rPr lang="es-CO" sz="1400" dirty="0">
                <a:solidFill>
                  <a:srgbClr val="002060"/>
                </a:solidFill>
              </a:rPr>
              <a:t>personas participantes</a:t>
            </a:r>
            <a:br>
              <a:rPr lang="es-CO" sz="1400" dirty="0">
                <a:solidFill>
                  <a:srgbClr val="002060"/>
                </a:solidFill>
              </a:rPr>
            </a:br>
            <a:endParaRPr lang="es-CO" sz="1400" dirty="0">
              <a:solidFill>
                <a:srgbClr val="002060"/>
              </a:solidFill>
            </a:endParaRP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16,000</a:t>
            </a:r>
            <a:r>
              <a:rPr lang="es-CO" sz="1400" dirty="0">
                <a:solidFill>
                  <a:srgbClr val="002060"/>
                </a:solidFill>
              </a:rPr>
              <a:t> asociados de negocio.</a:t>
            </a:r>
            <a:br>
              <a:rPr lang="es-CO" sz="1400" dirty="0">
                <a:solidFill>
                  <a:srgbClr val="002060"/>
                </a:solidFill>
              </a:rPr>
            </a:br>
            <a:endParaRPr lang="es-CO" sz="1400" dirty="0">
              <a:solidFill>
                <a:srgbClr val="002060"/>
              </a:solidFill>
            </a:endParaRP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147</a:t>
            </a:r>
            <a:r>
              <a:rPr lang="es-CO" sz="1400" dirty="0">
                <a:solidFill>
                  <a:srgbClr val="002060"/>
                </a:solidFill>
              </a:rPr>
              <a:t> auditores Internacionales de certificación BASC (Vigentes). </a:t>
            </a:r>
            <a:br>
              <a:rPr lang="es-CO" sz="1400" dirty="0">
                <a:solidFill>
                  <a:srgbClr val="002060"/>
                </a:solidFill>
              </a:rPr>
            </a:br>
            <a:endParaRPr lang="es-CO" dirty="0"/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3,288 </a:t>
            </a:r>
            <a:r>
              <a:rPr lang="es-CO" sz="1400" dirty="0">
                <a:solidFill>
                  <a:srgbClr val="002060"/>
                </a:solidFill>
              </a:rPr>
              <a:t>auditores Internos (especialistas en seguridad corporativa).</a:t>
            </a:r>
            <a:br>
              <a:rPr lang="es-CO" sz="1400" dirty="0">
                <a:solidFill>
                  <a:srgbClr val="002060"/>
                </a:solidFill>
              </a:rPr>
            </a:br>
            <a:endParaRPr lang="es-CO" sz="1400" dirty="0">
              <a:solidFill>
                <a:srgbClr val="002060"/>
              </a:solidFill>
            </a:endParaRP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258</a:t>
            </a:r>
            <a:r>
              <a:rPr lang="es-CO" sz="1400" dirty="0">
                <a:solidFill>
                  <a:srgbClr val="002060"/>
                </a:solidFill>
              </a:rPr>
              <a:t> empresas BASC con certificación OEA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57,410</a:t>
            </a:r>
            <a:r>
              <a:rPr lang="es-CO" sz="1400" dirty="0">
                <a:solidFill>
                  <a:srgbClr val="002060"/>
                </a:solidFill>
              </a:rPr>
              <a:t> cursos: OEA, conspiraciones internas, inspección de contenedores, seguridad de sellos, etc.</a:t>
            </a:r>
          </a:p>
          <a:p>
            <a:pPr marL="3429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Char char="•"/>
            </a:pPr>
            <a:r>
              <a:rPr lang="es-CO" sz="1400" b="1" dirty="0">
                <a:solidFill>
                  <a:srgbClr val="002060"/>
                </a:solidFill>
              </a:rPr>
              <a:t>Seis (6) </a:t>
            </a:r>
            <a:r>
              <a:rPr lang="es-CO" sz="1400" dirty="0">
                <a:solidFill>
                  <a:srgbClr val="002060"/>
                </a:solidFill>
              </a:rPr>
              <a:t>acuerdos y Memorandos de Entendimiento - </a:t>
            </a:r>
            <a:r>
              <a:rPr lang="es-CO" sz="1400" dirty="0" err="1">
                <a:solidFill>
                  <a:srgbClr val="002060"/>
                </a:solidFill>
              </a:rPr>
              <a:t>MOUs</a:t>
            </a:r>
            <a:r>
              <a:rPr lang="es-CO" sz="1400" dirty="0">
                <a:solidFill>
                  <a:srgbClr val="002060"/>
                </a:solidFill>
              </a:rPr>
              <a:t>  con aduanas</a:t>
            </a:r>
            <a:endParaRPr lang="es-CO" sz="1400" dirty="0"/>
          </a:p>
        </p:txBody>
      </p:sp>
      <p:sp>
        <p:nvSpPr>
          <p:cNvPr id="6" name="Google Shape;174;g138a1a151a2_0_94">
            <a:extLst>
              <a:ext uri="{FF2B5EF4-FFF2-40B4-BE49-F238E27FC236}">
                <a16:creationId xmlns:a16="http://schemas.microsoft.com/office/drawing/2014/main" id="{D5AD2E70-CEC0-4CE6-2159-487BD0B8B56A}"/>
              </a:ext>
            </a:extLst>
          </p:cNvPr>
          <p:cNvSpPr txBox="1">
            <a:spLocks/>
          </p:cNvSpPr>
          <p:nvPr/>
        </p:nvSpPr>
        <p:spPr>
          <a:xfrm>
            <a:off x="561789" y="164951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s-ES" sz="3200" b="1" dirty="0">
                <a:solidFill>
                  <a:srgbClr val="0B5394"/>
                </a:solidFill>
              </a:rPr>
              <a:t>Huella BASC en </a:t>
            </a:r>
          </a:p>
          <a:p>
            <a:pPr>
              <a:buSzPts val="4400"/>
            </a:pPr>
            <a:r>
              <a:rPr lang="es-ES" sz="3200" b="1" dirty="0">
                <a:solidFill>
                  <a:srgbClr val="0B5394"/>
                </a:solidFill>
              </a:rPr>
              <a:t>el Mundo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46F312-8A5A-D40F-4A59-FDEA806BE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758" y="3121551"/>
            <a:ext cx="5938098" cy="33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83455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 dirty="0">
                <a:solidFill>
                  <a:srgbClr val="0B5394"/>
                </a:solidFill>
              </a:rPr>
              <a:t>Estructura Organizacional</a:t>
            </a:r>
            <a:endParaRPr sz="4200" b="1" dirty="0">
              <a:solidFill>
                <a:srgbClr val="0B5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92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8a1a151a2_0_94"/>
          <p:cNvSpPr txBox="1">
            <a:spLocks noGrp="1"/>
          </p:cNvSpPr>
          <p:nvPr>
            <p:ph type="title"/>
          </p:nvPr>
        </p:nvSpPr>
        <p:spPr>
          <a:xfrm>
            <a:off x="389005" y="75104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3800" b="1" dirty="0">
                <a:solidFill>
                  <a:srgbClr val="0B5394"/>
                </a:solidFill>
              </a:rPr>
              <a:t>Cómo estamos conformados</a:t>
            </a:r>
            <a:endParaRPr sz="3800" b="1" dirty="0">
              <a:solidFill>
                <a:srgbClr val="0B5394"/>
              </a:solidFill>
            </a:endParaRPr>
          </a:p>
        </p:txBody>
      </p:sp>
      <p:grpSp>
        <p:nvGrpSpPr>
          <p:cNvPr id="2" name="Google Shape;347;p14">
            <a:extLst>
              <a:ext uri="{FF2B5EF4-FFF2-40B4-BE49-F238E27FC236}">
                <a16:creationId xmlns:a16="http://schemas.microsoft.com/office/drawing/2014/main" id="{0BAB9A21-9CA8-8F15-098E-C0CE16534281}"/>
              </a:ext>
            </a:extLst>
          </p:cNvPr>
          <p:cNvGrpSpPr/>
          <p:nvPr/>
        </p:nvGrpSpPr>
        <p:grpSpPr>
          <a:xfrm>
            <a:off x="1923037" y="2076743"/>
            <a:ext cx="7164288" cy="3608613"/>
            <a:chOff x="611560" y="1988839"/>
            <a:chExt cx="7164288" cy="3608613"/>
          </a:xfrm>
        </p:grpSpPr>
        <p:pic>
          <p:nvPicPr>
            <p:cNvPr id="3" name="Google Shape;348;p14">
              <a:extLst>
                <a:ext uri="{FF2B5EF4-FFF2-40B4-BE49-F238E27FC236}">
                  <a16:creationId xmlns:a16="http://schemas.microsoft.com/office/drawing/2014/main" id="{FAE18EC2-666C-CF19-9721-7A892B7A096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1560" y="1988839"/>
              <a:ext cx="7164288" cy="36086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49;p14">
              <a:extLst>
                <a:ext uri="{FF2B5EF4-FFF2-40B4-BE49-F238E27FC236}">
                  <a16:creationId xmlns:a16="http://schemas.microsoft.com/office/drawing/2014/main" id="{1BE7A1BA-5F6E-42D8-08E4-554ECA634626}"/>
                </a:ext>
              </a:extLst>
            </p:cNvPr>
            <p:cNvSpPr txBox="1"/>
            <p:nvPr/>
          </p:nvSpPr>
          <p:spPr>
            <a:xfrm>
              <a:off x="4405371" y="3141637"/>
              <a:ext cx="2160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´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49;p14">
            <a:extLst>
              <a:ext uri="{FF2B5EF4-FFF2-40B4-BE49-F238E27FC236}">
                <a16:creationId xmlns:a16="http://schemas.microsoft.com/office/drawing/2014/main" id="{346B92EE-F6D7-1BCA-24BC-E61EA47E9541}"/>
              </a:ext>
            </a:extLst>
          </p:cNvPr>
          <p:cNvSpPr txBox="1"/>
          <p:nvPr/>
        </p:nvSpPr>
        <p:spPr>
          <a:xfrm>
            <a:off x="5505181" y="3881049"/>
            <a:ext cx="216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60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8a1a151a2_1_4"/>
          <p:cNvSpPr txBox="1">
            <a:spLocks noGrp="1"/>
          </p:cNvSpPr>
          <p:nvPr>
            <p:ph type="title"/>
          </p:nvPr>
        </p:nvSpPr>
        <p:spPr>
          <a:xfrm>
            <a:off x="453175" y="889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800" b="1">
                <a:solidFill>
                  <a:srgbClr val="0B5394"/>
                </a:solidFill>
              </a:rPr>
              <a:t>WBO </a:t>
            </a:r>
            <a:endParaRPr sz="3800" b="1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800" b="1">
                <a:solidFill>
                  <a:srgbClr val="0B5394"/>
                </a:solidFill>
              </a:rPr>
              <a:t>Headquarters</a:t>
            </a:r>
            <a:endParaRPr sz="3800" b="1">
              <a:solidFill>
                <a:srgbClr val="0B5394"/>
              </a:solidFill>
            </a:endParaRPr>
          </a:p>
        </p:txBody>
      </p:sp>
      <p:pic>
        <p:nvPicPr>
          <p:cNvPr id="180" name="Google Shape;180;g138a1a151a2_1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075" y="392813"/>
            <a:ext cx="9356575" cy="624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38a1a151a2_0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7325" y="4004888"/>
            <a:ext cx="1622351" cy="208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38a1a151a2_0_109"/>
          <p:cNvPicPr preferRelativeResize="0"/>
          <p:nvPr/>
        </p:nvPicPr>
        <p:blipFill rotWithShape="1">
          <a:blip r:embed="rId5">
            <a:alphaModFix/>
          </a:blip>
          <a:srcRect l="4448" t="1798" r="9009" b="3558"/>
          <a:stretch/>
        </p:blipFill>
        <p:spPr>
          <a:xfrm>
            <a:off x="867488" y="4004900"/>
            <a:ext cx="1527296" cy="208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38a1a151a2_0_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6550" y="1563500"/>
            <a:ext cx="1622349" cy="2028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138a1a151a2_0_109"/>
          <p:cNvPicPr preferRelativeResize="0"/>
          <p:nvPr/>
        </p:nvPicPr>
        <p:blipFill rotWithShape="1">
          <a:blip r:embed="rId7">
            <a:alphaModFix/>
          </a:blip>
          <a:srcRect l="908" t="2210" r="4448" b="6839"/>
          <a:stretch/>
        </p:blipFill>
        <p:spPr>
          <a:xfrm>
            <a:off x="6223575" y="1593450"/>
            <a:ext cx="1622349" cy="20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138a1a151a2_0_1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14100" y="3977475"/>
            <a:ext cx="1714151" cy="214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38a1a151a2_0_10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46184" y="3142022"/>
            <a:ext cx="719225" cy="48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38a1a151a2_0_1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14098" y="3143248"/>
            <a:ext cx="719225" cy="47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138a1a151a2_0_1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17550" y="5641200"/>
            <a:ext cx="719225" cy="47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38a1a151a2_0_10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824647" y="5664453"/>
            <a:ext cx="721600" cy="43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138a1a151a2_0_1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53913" y="5612175"/>
            <a:ext cx="721611" cy="4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38a1a151a2_0_109"/>
          <p:cNvSpPr txBox="1"/>
          <p:nvPr/>
        </p:nvSpPr>
        <p:spPr>
          <a:xfrm>
            <a:off x="4424800" y="2427725"/>
            <a:ext cx="3000000" cy="78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0B5394"/>
                </a:solidFill>
              </a:rPr>
              <a:t>Emilio Aguiar </a:t>
            </a:r>
            <a:br>
              <a:rPr lang="es-CO" sz="1600" dirty="0">
                <a:solidFill>
                  <a:srgbClr val="0B5394"/>
                </a:solidFill>
              </a:rPr>
            </a:br>
            <a:r>
              <a:rPr lang="es-CO" sz="1600" dirty="0">
                <a:solidFill>
                  <a:srgbClr val="0B5394"/>
                </a:solidFill>
              </a:rPr>
              <a:t>Presidente </a:t>
            </a:r>
            <a:endParaRPr dirty="0"/>
          </a:p>
        </p:txBody>
      </p:sp>
      <p:sp>
        <p:nvSpPr>
          <p:cNvPr id="196" name="Google Shape;196;g138a1a151a2_0_109"/>
          <p:cNvSpPr txBox="1"/>
          <p:nvPr/>
        </p:nvSpPr>
        <p:spPr>
          <a:xfrm>
            <a:off x="7869975" y="2427725"/>
            <a:ext cx="3000000" cy="78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0B5394"/>
                </a:solidFill>
              </a:rPr>
              <a:t>Ricardo Sanabria</a:t>
            </a:r>
            <a:br>
              <a:rPr lang="es-CO" sz="1600" dirty="0">
                <a:solidFill>
                  <a:srgbClr val="0B5394"/>
                </a:solidFill>
              </a:rPr>
            </a:br>
            <a:r>
              <a:rPr lang="es-CO" sz="1600" dirty="0">
                <a:solidFill>
                  <a:srgbClr val="0B5394"/>
                </a:solidFill>
              </a:rPr>
              <a:t>Vicepresidente </a:t>
            </a:r>
            <a:endParaRPr dirty="0"/>
          </a:p>
        </p:txBody>
      </p:sp>
      <p:sp>
        <p:nvSpPr>
          <p:cNvPr id="197" name="Google Shape;197;g138a1a151a2_0_109"/>
          <p:cNvSpPr txBox="1"/>
          <p:nvPr/>
        </p:nvSpPr>
        <p:spPr>
          <a:xfrm>
            <a:off x="6241350" y="4850700"/>
            <a:ext cx="30000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rgbClr val="0B5394"/>
                </a:solidFill>
              </a:rPr>
              <a:t>Patricia Siles </a:t>
            </a:r>
            <a:endParaRPr sz="1600" b="1">
              <a:solidFill>
                <a:srgbClr val="0B5394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>
                <a:solidFill>
                  <a:srgbClr val="0B5394"/>
                </a:solidFill>
              </a:rPr>
              <a:t>Secretaria </a:t>
            </a:r>
            <a:endParaRPr/>
          </a:p>
        </p:txBody>
      </p:sp>
      <p:sp>
        <p:nvSpPr>
          <p:cNvPr id="198" name="Google Shape;198;g138a1a151a2_0_109"/>
          <p:cNvSpPr txBox="1"/>
          <p:nvPr/>
        </p:nvSpPr>
        <p:spPr>
          <a:xfrm>
            <a:off x="9748450" y="4850700"/>
            <a:ext cx="30000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rgbClr val="0B5394"/>
                </a:solidFill>
              </a:rPr>
              <a:t>Álvaro Alpízar</a:t>
            </a:r>
            <a:endParaRPr sz="1600" b="1">
              <a:solidFill>
                <a:srgbClr val="0B5394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>
                <a:solidFill>
                  <a:srgbClr val="0B5394"/>
                </a:solidFill>
              </a:rPr>
              <a:t>Vocal </a:t>
            </a:r>
            <a:endParaRPr/>
          </a:p>
        </p:txBody>
      </p:sp>
      <p:sp>
        <p:nvSpPr>
          <p:cNvPr id="199" name="Google Shape;199;g138a1a151a2_0_109"/>
          <p:cNvSpPr txBox="1"/>
          <p:nvPr/>
        </p:nvSpPr>
        <p:spPr>
          <a:xfrm>
            <a:off x="2465938" y="4850700"/>
            <a:ext cx="30000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 b="1">
                <a:solidFill>
                  <a:srgbClr val="0B5394"/>
                </a:solidFill>
              </a:rPr>
              <a:t>Armando Rivas </a:t>
            </a:r>
            <a:endParaRPr sz="1600" b="1">
              <a:solidFill>
                <a:srgbClr val="0B5394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CO" sz="1600">
                <a:solidFill>
                  <a:srgbClr val="0B5394"/>
                </a:solidFill>
              </a:rPr>
              <a:t>Tesorero</a:t>
            </a:r>
            <a:endParaRPr/>
          </a:p>
        </p:txBody>
      </p:sp>
      <p:sp>
        <p:nvSpPr>
          <p:cNvPr id="200" name="Google Shape;200;g138a1a151a2_0_109"/>
          <p:cNvSpPr txBox="1">
            <a:spLocks noGrp="1"/>
          </p:cNvSpPr>
          <p:nvPr>
            <p:ph type="title"/>
          </p:nvPr>
        </p:nvSpPr>
        <p:spPr>
          <a:xfrm>
            <a:off x="354380" y="608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800" b="1">
                <a:solidFill>
                  <a:srgbClr val="0B5394"/>
                </a:solidFill>
              </a:rPr>
              <a:t>Junta Directiva </a:t>
            </a:r>
            <a:endParaRPr sz="3800" b="1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800" b="1">
                <a:solidFill>
                  <a:srgbClr val="0B5394"/>
                </a:solidFill>
              </a:rPr>
              <a:t>WBO</a:t>
            </a:r>
            <a:endParaRPr sz="3800" b="1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83455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 dirty="0">
                <a:solidFill>
                  <a:srgbClr val="0B5394"/>
                </a:solidFill>
              </a:rPr>
              <a:t>Relaciones con Gobiernos, Aduanas</a:t>
            </a:r>
            <a:br>
              <a:rPr lang="es-CO" sz="4200" b="1" dirty="0">
                <a:solidFill>
                  <a:srgbClr val="0B5394"/>
                </a:solidFill>
              </a:rPr>
            </a:br>
            <a:r>
              <a:rPr lang="es-CO" sz="4200" b="1" dirty="0">
                <a:solidFill>
                  <a:srgbClr val="0B5394"/>
                </a:solidFill>
              </a:rPr>
              <a:t>y Organizaciones Internacionales </a:t>
            </a:r>
            <a:endParaRPr sz="4200" b="1" dirty="0">
              <a:solidFill>
                <a:srgbClr val="0B5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63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12950e02c_0_0"/>
          <p:cNvSpPr txBox="1">
            <a:spLocks noGrp="1"/>
          </p:cNvSpPr>
          <p:nvPr>
            <p:ph type="title"/>
          </p:nvPr>
        </p:nvSpPr>
        <p:spPr>
          <a:xfrm>
            <a:off x="1308299" y="6794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100" b="1" dirty="0">
                <a:solidFill>
                  <a:srgbClr val="0B5394"/>
                </a:solidFill>
              </a:rPr>
              <a:t>Cooperación Exitosa</a:t>
            </a:r>
            <a:endParaRPr sz="3300" b="1" dirty="0">
              <a:solidFill>
                <a:srgbClr val="0B5394"/>
              </a:solidFill>
            </a:endParaRPr>
          </a:p>
        </p:txBody>
      </p:sp>
      <p:pic>
        <p:nvPicPr>
          <p:cNvPr id="2" name="Google Shape;615;p82">
            <a:extLst>
              <a:ext uri="{FF2B5EF4-FFF2-40B4-BE49-F238E27FC236}">
                <a16:creationId xmlns:a16="http://schemas.microsoft.com/office/drawing/2014/main" id="{D53DBE0E-D9AC-D2CD-84B7-B609A25E65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6824"/>
          <a:stretch/>
        </p:blipFill>
        <p:spPr>
          <a:xfrm>
            <a:off x="6261688" y="1886676"/>
            <a:ext cx="3132918" cy="179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16;p82">
            <a:extLst>
              <a:ext uri="{FF2B5EF4-FFF2-40B4-BE49-F238E27FC236}">
                <a16:creationId xmlns:a16="http://schemas.microsoft.com/office/drawing/2014/main" id="{A7A36773-43A1-E4AE-8899-9A44D9D91A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7394" y="3885998"/>
            <a:ext cx="3084060" cy="1814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17;p82">
            <a:extLst>
              <a:ext uri="{FF2B5EF4-FFF2-40B4-BE49-F238E27FC236}">
                <a16:creationId xmlns:a16="http://schemas.microsoft.com/office/drawing/2014/main" id="{DE7519E1-5ECE-53DD-FFED-BD4A92E31A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1688" y="3884280"/>
            <a:ext cx="3132918" cy="179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0;g1512950e02c_0_18">
            <a:extLst>
              <a:ext uri="{FF2B5EF4-FFF2-40B4-BE49-F238E27FC236}">
                <a16:creationId xmlns:a16="http://schemas.microsoft.com/office/drawing/2014/main" id="{5A69AADC-5FC0-7B87-02D3-73328B8BD47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2411" y="2016087"/>
            <a:ext cx="1314025" cy="1220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1512950e02c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038" y="2328776"/>
            <a:ext cx="1094180" cy="1016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1512950e02c_0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1125" y="4379834"/>
            <a:ext cx="1063921" cy="107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512950e02c_0_18"/>
          <p:cNvPicPr preferRelativeResize="0"/>
          <p:nvPr/>
        </p:nvPicPr>
        <p:blipFill rotWithShape="1">
          <a:blip r:embed="rId6">
            <a:alphaModFix/>
          </a:blip>
          <a:srcRect t="-4155" r="52077"/>
          <a:stretch/>
        </p:blipFill>
        <p:spPr>
          <a:xfrm>
            <a:off x="6294108" y="2328776"/>
            <a:ext cx="1536061" cy="8328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4;g1512950e02c_0_0">
            <a:extLst>
              <a:ext uri="{FF2B5EF4-FFF2-40B4-BE49-F238E27FC236}">
                <a16:creationId xmlns:a16="http://schemas.microsoft.com/office/drawing/2014/main" id="{0951EEB1-7DB1-8119-2B7B-357EFF1BD9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8300" y="936469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100" b="1" dirty="0">
                <a:solidFill>
                  <a:srgbClr val="0B5394"/>
                </a:solidFill>
              </a:rPr>
              <a:t>Cooperación Exitosa</a:t>
            </a:r>
            <a:endParaRPr sz="3300" b="1" dirty="0">
              <a:solidFill>
                <a:srgbClr val="0B5394"/>
              </a:solidFill>
            </a:endParaRPr>
          </a:p>
        </p:txBody>
      </p:sp>
      <p:sp>
        <p:nvSpPr>
          <p:cNvPr id="5" name="Google Shape;252;g1506fa8bab3_2_181">
            <a:extLst>
              <a:ext uri="{FF2B5EF4-FFF2-40B4-BE49-F238E27FC236}">
                <a16:creationId xmlns:a16="http://schemas.microsoft.com/office/drawing/2014/main" id="{C787C4DD-B7C4-F2E0-9AB6-A57E76451055}"/>
              </a:ext>
            </a:extLst>
          </p:cNvPr>
          <p:cNvSpPr txBox="1">
            <a:spLocks/>
          </p:cNvSpPr>
          <p:nvPr/>
        </p:nvSpPr>
        <p:spPr>
          <a:xfrm>
            <a:off x="1366319" y="2240286"/>
            <a:ext cx="44409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s-CO" sz="2400" b="1" dirty="0">
                <a:solidFill>
                  <a:srgbClr val="0B5394"/>
                </a:solidFill>
              </a:rPr>
              <a:t>World Customs </a:t>
            </a:r>
          </a:p>
          <a:p>
            <a:pPr algn="ctr">
              <a:buSzPts val="4400"/>
            </a:pPr>
            <a:r>
              <a:rPr lang="es-CO" sz="2400" b="1" dirty="0">
                <a:solidFill>
                  <a:srgbClr val="0B5394"/>
                </a:solidFill>
              </a:rPr>
              <a:t>Organization - WCO</a:t>
            </a:r>
          </a:p>
        </p:txBody>
      </p:sp>
      <p:sp>
        <p:nvSpPr>
          <p:cNvPr id="6" name="Google Shape;252;g1506fa8bab3_2_181">
            <a:extLst>
              <a:ext uri="{FF2B5EF4-FFF2-40B4-BE49-F238E27FC236}">
                <a16:creationId xmlns:a16="http://schemas.microsoft.com/office/drawing/2014/main" id="{63538FAA-9942-5E06-77EB-CD6AA8EAD38B}"/>
              </a:ext>
            </a:extLst>
          </p:cNvPr>
          <p:cNvSpPr txBox="1">
            <a:spLocks/>
          </p:cNvSpPr>
          <p:nvPr/>
        </p:nvSpPr>
        <p:spPr>
          <a:xfrm>
            <a:off x="1643128" y="4479082"/>
            <a:ext cx="44409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s-CO" sz="2400" b="1" dirty="0">
                <a:solidFill>
                  <a:srgbClr val="0B5394"/>
                </a:solidFill>
              </a:rPr>
              <a:t>U.S. Customs and</a:t>
            </a:r>
          </a:p>
          <a:p>
            <a:pPr algn="ctr">
              <a:buSzPts val="4400"/>
            </a:pPr>
            <a:r>
              <a:rPr lang="es-CO" sz="2400" b="1" dirty="0">
                <a:solidFill>
                  <a:srgbClr val="0B5394"/>
                </a:solidFill>
              </a:rPr>
              <a:t> Border Protection - CBP </a:t>
            </a:r>
          </a:p>
          <a:p>
            <a:pPr algn="ctr">
              <a:buSzPts val="4400"/>
            </a:pPr>
            <a:endParaRPr lang="es-CO" sz="2800" b="1" dirty="0">
              <a:solidFill>
                <a:srgbClr val="0B5394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7FE8242D-C478-6884-FBFE-000D42083844}"/>
              </a:ext>
            </a:extLst>
          </p:cNvPr>
          <p:cNvSpPr txBox="1"/>
          <p:nvPr/>
        </p:nvSpPr>
        <p:spPr>
          <a:xfrm>
            <a:off x="7919432" y="2417175"/>
            <a:ext cx="32307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s-ES_tradnl" sz="2400" b="1" dirty="0">
                <a:solidFill>
                  <a:srgbClr val="0B5394"/>
                </a:solidFill>
                <a:latin typeface="Calibri"/>
                <a:cs typeface="Calibri"/>
                <a:sym typeface="Calibri"/>
              </a:rPr>
              <a:t>International </a:t>
            </a:r>
            <a:r>
              <a:rPr lang="es-ES_tradnl" sz="2400" b="1" dirty="0" err="1">
                <a:solidFill>
                  <a:srgbClr val="0B5394"/>
                </a:solidFill>
                <a:latin typeface="Calibri"/>
                <a:cs typeface="Calibri"/>
                <a:sym typeface="Calibri"/>
              </a:rPr>
              <a:t>Chamber</a:t>
            </a:r>
            <a:r>
              <a:rPr lang="es-ES_tradnl" sz="2400" b="1" dirty="0">
                <a:solidFill>
                  <a:srgbClr val="0B5394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s-ES_tradnl" sz="2400" b="1" dirty="0" err="1">
                <a:solidFill>
                  <a:srgbClr val="0B5394"/>
                </a:solidFill>
                <a:latin typeface="Calibri"/>
                <a:cs typeface="Calibri"/>
                <a:sym typeface="Calibri"/>
              </a:rPr>
              <a:t>of</a:t>
            </a:r>
            <a:r>
              <a:rPr lang="es-ES_tradnl" sz="2400" b="1" dirty="0">
                <a:solidFill>
                  <a:srgbClr val="0B5394"/>
                </a:solidFill>
                <a:latin typeface="Calibri"/>
                <a:cs typeface="Calibri"/>
                <a:sym typeface="Calibri"/>
              </a:rPr>
              <a:t> Commerce - ICC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50FCF62-4509-8432-FC48-B1D425F4DF24}"/>
              </a:ext>
            </a:extLst>
          </p:cNvPr>
          <p:cNvSpPr txBox="1"/>
          <p:nvPr/>
        </p:nvSpPr>
        <p:spPr>
          <a:xfrm>
            <a:off x="8058037" y="4540355"/>
            <a:ext cx="34703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s-ES_tradnl" sz="2400" b="1" dirty="0">
                <a:solidFill>
                  <a:srgbClr val="0B5394"/>
                </a:solidFill>
                <a:latin typeface="Calibri"/>
                <a:cs typeface="Calibri"/>
              </a:rPr>
              <a:t>Organization </a:t>
            </a:r>
            <a:r>
              <a:rPr lang="es-ES_tradnl" sz="2400" b="1" dirty="0" err="1">
                <a:solidFill>
                  <a:srgbClr val="0B5394"/>
                </a:solidFill>
                <a:latin typeface="Calibri"/>
                <a:cs typeface="Calibri"/>
              </a:rPr>
              <a:t>of</a:t>
            </a:r>
            <a:r>
              <a:rPr lang="es-ES_tradnl" sz="2400" b="1" dirty="0">
                <a:solidFill>
                  <a:srgbClr val="0B5394"/>
                </a:solidFill>
                <a:latin typeface="Calibri"/>
                <a:cs typeface="Calibri"/>
              </a:rPr>
              <a:t> American </a:t>
            </a:r>
            <a:r>
              <a:rPr lang="es-ES_tradnl" sz="2400" b="1" dirty="0" err="1">
                <a:solidFill>
                  <a:srgbClr val="0B5394"/>
                </a:solidFill>
                <a:latin typeface="Calibri"/>
                <a:cs typeface="Calibri"/>
              </a:rPr>
              <a:t>States</a:t>
            </a:r>
            <a:r>
              <a:rPr lang="es-ES_tradnl" sz="2400" b="1" dirty="0">
                <a:solidFill>
                  <a:srgbClr val="0B5394"/>
                </a:solidFill>
                <a:latin typeface="Calibri"/>
                <a:cs typeface="Calibri"/>
              </a:rPr>
              <a:t> - CICTE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E45C66-78A6-5077-A083-DE9601DD95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053"/>
          <a:stretch/>
        </p:blipFill>
        <p:spPr>
          <a:xfrm>
            <a:off x="6084028" y="4479082"/>
            <a:ext cx="1963619" cy="7571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83455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 dirty="0">
                <a:solidFill>
                  <a:srgbClr val="0B5394"/>
                </a:solidFill>
              </a:rPr>
              <a:t>Quiénes Somos y la Evolución de BASC</a:t>
            </a:r>
            <a:endParaRPr sz="4200" b="1" dirty="0">
              <a:solidFill>
                <a:srgbClr val="0B5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6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1512950e02c_0_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461" y="2207221"/>
            <a:ext cx="937959" cy="87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512950e02c_0_3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85613" y="1919581"/>
            <a:ext cx="2317852" cy="132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512950e02c_0_3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85613" y="4308865"/>
            <a:ext cx="2362633" cy="136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1512950e02c_0_3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60024" y="4489693"/>
            <a:ext cx="937959" cy="9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512950e02c_0_38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6992" y="1928530"/>
            <a:ext cx="2368992" cy="136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512950e02c_0_38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04855" y="4286638"/>
            <a:ext cx="2368993" cy="1351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1512950e02c_0_38"/>
          <p:cNvSpPr txBox="1"/>
          <p:nvPr/>
        </p:nvSpPr>
        <p:spPr>
          <a:xfrm>
            <a:off x="3492974" y="3291874"/>
            <a:ext cx="273084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Sra. Ana Hinojosa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Directora de Cumplimiento y Facilitación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dirty="0">
                <a:solidFill>
                  <a:srgbClr val="002060"/>
                </a:solidFill>
              </a:rPr>
              <a:t>World</a:t>
            </a: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Customs Organization – WCO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1512950e02c_0_38"/>
          <p:cNvSpPr txBox="1"/>
          <p:nvPr/>
        </p:nvSpPr>
        <p:spPr>
          <a:xfrm>
            <a:off x="7104023" y="3291874"/>
            <a:ext cx="307091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Sr. Ricardo Treviño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Secretario General Adjunto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dirty="0">
                <a:solidFill>
                  <a:srgbClr val="002060"/>
                </a:solidFill>
              </a:rPr>
              <a:t>World</a:t>
            </a: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Customs Organization – WCO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1512950e02c_0_38"/>
          <p:cNvSpPr txBox="1"/>
          <p:nvPr/>
        </p:nvSpPr>
        <p:spPr>
          <a:xfrm>
            <a:off x="3506520" y="5733258"/>
            <a:ext cx="279268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Sr. Robert </a:t>
            </a:r>
            <a:r>
              <a:rPr lang="es-CO" sz="11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Perez</a:t>
            </a:r>
            <a:endParaRPr sz="1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Comisionado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Aduanas de los Estados Unidos - CBP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512950e02c_0_38"/>
          <p:cNvSpPr txBox="1"/>
          <p:nvPr/>
        </p:nvSpPr>
        <p:spPr>
          <a:xfrm>
            <a:off x="7091289" y="5712795"/>
            <a:ext cx="307091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Sr. George </a:t>
            </a:r>
            <a:r>
              <a:rPr lang="es-CO" sz="11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Weise</a:t>
            </a:r>
            <a:endParaRPr sz="11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 comisionado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Aduanas de los Estados Unidos - CBP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34;g1512950e02c_0_0">
            <a:extLst>
              <a:ext uri="{FF2B5EF4-FFF2-40B4-BE49-F238E27FC236}">
                <a16:creationId xmlns:a16="http://schemas.microsoft.com/office/drawing/2014/main" id="{9A1F1131-CC69-9A86-8F83-5079D6F5B8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8300" y="707869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100" b="1" dirty="0">
                <a:solidFill>
                  <a:srgbClr val="0B5394"/>
                </a:solidFill>
              </a:rPr>
              <a:t>Cooperación Exitosa con Organismos Internacionales </a:t>
            </a:r>
            <a:endParaRPr sz="3300" b="1" dirty="0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512950e02c_0_0"/>
          <p:cNvSpPr txBox="1">
            <a:spLocks noGrp="1"/>
          </p:cNvSpPr>
          <p:nvPr>
            <p:ph type="title"/>
          </p:nvPr>
        </p:nvSpPr>
        <p:spPr>
          <a:xfrm>
            <a:off x="1308299" y="6794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100" b="1" dirty="0">
                <a:solidFill>
                  <a:srgbClr val="0B5394"/>
                </a:solidFill>
              </a:rPr>
              <a:t>CBP – WBO Declaración Conjunta</a:t>
            </a:r>
            <a:endParaRPr sz="3300" b="1" dirty="0">
              <a:solidFill>
                <a:srgbClr val="0B5394"/>
              </a:solidFill>
            </a:endParaRPr>
          </a:p>
        </p:txBody>
      </p:sp>
      <p:sp>
        <p:nvSpPr>
          <p:cNvPr id="5" name="Google Shape;797;p43">
            <a:extLst>
              <a:ext uri="{FF2B5EF4-FFF2-40B4-BE49-F238E27FC236}">
                <a16:creationId xmlns:a16="http://schemas.microsoft.com/office/drawing/2014/main" id="{555CCCB0-C653-A0D1-128D-0635721F7A33}"/>
              </a:ext>
            </a:extLst>
          </p:cNvPr>
          <p:cNvSpPr txBox="1">
            <a:spLocks/>
          </p:cNvSpPr>
          <p:nvPr/>
        </p:nvSpPr>
        <p:spPr>
          <a:xfrm>
            <a:off x="1981200" y="1886676"/>
            <a:ext cx="8229600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1600"/>
              <a:buFont typeface="Arial"/>
              <a:buNone/>
            </a:pPr>
            <a:r>
              <a:rPr lang="es-CO" sz="1800" i="1" dirty="0">
                <a:solidFill>
                  <a:srgbClr val="002060"/>
                </a:solidFill>
              </a:rPr>
              <a:t>Firma de la Declaración Conjunta entre la Aduana de los Estados Unidos – CBP</a:t>
            </a:r>
            <a:endParaRPr lang="es-CO" sz="1800" dirty="0"/>
          </a:p>
          <a:p>
            <a:pPr marL="0" indent="0" algn="ctr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SzPts val="1600"/>
              <a:buFont typeface="Arial"/>
              <a:buNone/>
            </a:pPr>
            <a:r>
              <a:rPr lang="es-CO" sz="1800" i="1" dirty="0">
                <a:solidFill>
                  <a:srgbClr val="002060"/>
                </a:solidFill>
              </a:rPr>
              <a:t> y World BASC Organization – WBO.</a:t>
            </a:r>
            <a:endParaRPr lang="es-CO" sz="1800" dirty="0"/>
          </a:p>
          <a:p>
            <a:pPr marL="0" indent="0" algn="ctr">
              <a:lnSpc>
                <a:spcPct val="100000"/>
              </a:lnSpc>
              <a:spcBef>
                <a:spcPts val="320"/>
              </a:spcBef>
              <a:buClr>
                <a:srgbClr val="002060"/>
              </a:buClr>
              <a:buSzPts val="1600"/>
              <a:buFont typeface="Arial"/>
              <a:buNone/>
            </a:pPr>
            <a:r>
              <a:rPr lang="es-CO" sz="1800" i="1" dirty="0">
                <a:solidFill>
                  <a:srgbClr val="002060"/>
                </a:solidFill>
              </a:rPr>
              <a:t>Washington D.C. Abril, 2021</a:t>
            </a:r>
            <a:endParaRPr lang="es-CO" sz="1800" dirty="0"/>
          </a:p>
        </p:txBody>
      </p:sp>
      <p:pic>
        <p:nvPicPr>
          <p:cNvPr id="7" name="Google Shape;798;p43">
            <a:extLst>
              <a:ext uri="{FF2B5EF4-FFF2-40B4-BE49-F238E27FC236}">
                <a16:creationId xmlns:a16="http://schemas.microsoft.com/office/drawing/2014/main" id="{B101FBBE-1A1D-8ADA-4553-232965C617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7730" y="3110811"/>
            <a:ext cx="4171535" cy="236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99;p43">
            <a:extLst>
              <a:ext uri="{FF2B5EF4-FFF2-40B4-BE49-F238E27FC236}">
                <a16:creationId xmlns:a16="http://schemas.microsoft.com/office/drawing/2014/main" id="{7EA67F4F-6A30-951E-884A-20FACA3D6A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5634" y="3110811"/>
            <a:ext cx="4312141" cy="2360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507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683455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 dirty="0">
                <a:solidFill>
                  <a:srgbClr val="0B5394"/>
                </a:solidFill>
              </a:rPr>
              <a:t>Proceso de la Certificación BASC </a:t>
            </a:r>
            <a:endParaRPr sz="4200" b="1" dirty="0">
              <a:solidFill>
                <a:srgbClr val="0B5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16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8c851d77a_0_242"/>
          <p:cNvSpPr txBox="1">
            <a:spLocks noGrp="1"/>
          </p:cNvSpPr>
          <p:nvPr>
            <p:ph type="title"/>
          </p:nvPr>
        </p:nvSpPr>
        <p:spPr>
          <a:xfrm>
            <a:off x="1202211" y="7693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>
                <a:solidFill>
                  <a:srgbClr val="0B5394"/>
                </a:solidFill>
              </a:rPr>
              <a:t>Sistema de Gestión en Control</a:t>
            </a:r>
            <a:endParaRPr sz="3700" b="1">
              <a:solidFill>
                <a:srgbClr val="0B5394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>
                <a:solidFill>
                  <a:srgbClr val="0B5394"/>
                </a:solidFill>
              </a:rPr>
              <a:t> y Seguridad - BASC </a:t>
            </a:r>
            <a:endParaRPr sz="3700" b="1">
              <a:solidFill>
                <a:srgbClr val="0B5394"/>
              </a:solidFill>
            </a:endParaRPr>
          </a:p>
        </p:txBody>
      </p:sp>
      <p:pic>
        <p:nvPicPr>
          <p:cNvPr id="356" name="Google Shape;356;g138c851d77a_0_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0650" y="2547058"/>
            <a:ext cx="2025996" cy="274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38c851d77a_0_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7228" y="2510150"/>
            <a:ext cx="2025998" cy="28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138c851d77a_0_242"/>
          <p:cNvSpPr txBox="1">
            <a:spLocks noGrp="1"/>
          </p:cNvSpPr>
          <p:nvPr>
            <p:ph type="title"/>
          </p:nvPr>
        </p:nvSpPr>
        <p:spPr>
          <a:xfrm>
            <a:off x="6409775" y="2744500"/>
            <a:ext cx="48759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000"/>
              <a:buFont typeface="Calibri"/>
              <a:buNone/>
            </a:pPr>
            <a:r>
              <a:rPr lang="es-CO" sz="2444" b="1">
                <a:solidFill>
                  <a:srgbClr val="0B5394"/>
                </a:solidFill>
              </a:rPr>
              <a:t>Norma y Estándares Internacionales BASC Versión 6 - 2022 y Guía de Implementación</a:t>
            </a:r>
            <a:endParaRPr sz="3700" b="1">
              <a:solidFill>
                <a:srgbClr val="0B5394"/>
              </a:solidFill>
            </a:endParaRPr>
          </a:p>
        </p:txBody>
      </p:sp>
      <p:sp>
        <p:nvSpPr>
          <p:cNvPr id="359" name="Google Shape;359;g138c851d77a_0_242"/>
          <p:cNvSpPr txBox="1"/>
          <p:nvPr/>
        </p:nvSpPr>
        <p:spPr>
          <a:xfrm>
            <a:off x="6574925" y="4107875"/>
            <a:ext cx="81753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BASC incluye los Criterios CTPAT.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Plataforma para los programas OEA.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06fa8bab3_2_10"/>
          <p:cNvSpPr txBox="1">
            <a:spLocks noGrp="1"/>
          </p:cNvSpPr>
          <p:nvPr>
            <p:ph type="title"/>
          </p:nvPr>
        </p:nvSpPr>
        <p:spPr>
          <a:xfrm>
            <a:off x="1308324" y="582251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>
                <a:solidFill>
                  <a:srgbClr val="0B5394"/>
                </a:solidFill>
              </a:rPr>
              <a:t>Controles de Gestión Interna</a:t>
            </a:r>
            <a:endParaRPr sz="3700" b="1">
              <a:solidFill>
                <a:srgbClr val="0B5394"/>
              </a:solidFill>
            </a:endParaRPr>
          </a:p>
        </p:txBody>
      </p:sp>
      <p:pic>
        <p:nvPicPr>
          <p:cNvPr id="396" name="Google Shape;396;g1506fa8bab3_2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950" y="1159285"/>
            <a:ext cx="10372526" cy="53939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58FEDEE-6345-D916-C4E4-F5A391743446}"/>
              </a:ext>
            </a:extLst>
          </p:cNvPr>
          <p:cNvSpPr/>
          <p:nvPr/>
        </p:nvSpPr>
        <p:spPr>
          <a:xfrm>
            <a:off x="6997865" y="4681420"/>
            <a:ext cx="605481" cy="185352"/>
          </a:xfrm>
          <a:prstGeom prst="rect">
            <a:avLst/>
          </a:prstGeom>
          <a:solidFill>
            <a:srgbClr val="2A6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38e94b4156_0_54"/>
          <p:cNvSpPr txBox="1">
            <a:spLocks noGrp="1"/>
          </p:cNvSpPr>
          <p:nvPr>
            <p:ph type="title"/>
          </p:nvPr>
        </p:nvSpPr>
        <p:spPr>
          <a:xfrm>
            <a:off x="1308311" y="7407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>
                <a:solidFill>
                  <a:srgbClr val="0B5394"/>
                </a:solidFill>
              </a:rPr>
              <a:t>Estándares BASC</a:t>
            </a:r>
            <a:endParaRPr sz="3700" b="1">
              <a:solidFill>
                <a:srgbClr val="0B5394"/>
              </a:solidFill>
            </a:endParaRPr>
          </a:p>
        </p:txBody>
      </p:sp>
      <p:sp>
        <p:nvSpPr>
          <p:cNvPr id="365" name="Google Shape;365;g138e94b4156_0_54"/>
          <p:cNvSpPr txBox="1"/>
          <p:nvPr/>
        </p:nvSpPr>
        <p:spPr>
          <a:xfrm>
            <a:off x="834450" y="1947975"/>
            <a:ext cx="105231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Estándares bajo norma basada en principios generales de buena administración.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Diseñados para favorecer la integración del Sistema de Gestión y Control en Seguridad BASC – SGCS BASC.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Aplicables a todas las empresas de la cadena logística, grandes o pequeñas.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Estándares probados e implementados por más de 4,000 compañías en 15 países.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Compromiso con la alta gerencia: política empresarial, divulgación, seguimiento y control.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80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Verificación: auditorías externas e internas.</a:t>
            </a:r>
            <a:endParaRPr sz="180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506fa8bab3_3_8"/>
          <p:cNvSpPr txBox="1">
            <a:spLocks noGrp="1"/>
          </p:cNvSpPr>
          <p:nvPr>
            <p:ph type="title"/>
          </p:nvPr>
        </p:nvSpPr>
        <p:spPr>
          <a:xfrm>
            <a:off x="1206786" y="355651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>
                <a:solidFill>
                  <a:srgbClr val="0B5394"/>
                </a:solidFill>
              </a:rPr>
              <a:t>Estándares BASC</a:t>
            </a:r>
            <a:endParaRPr sz="3700" b="1">
              <a:solidFill>
                <a:srgbClr val="0B5394"/>
              </a:solidFill>
            </a:endParaRPr>
          </a:p>
        </p:txBody>
      </p:sp>
      <p:pic>
        <p:nvPicPr>
          <p:cNvPr id="390" name="Google Shape;390;g1506fa8bab3_3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1188" y="1239750"/>
            <a:ext cx="9069626" cy="476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506fa8bab3_2_18"/>
          <p:cNvSpPr txBox="1">
            <a:spLocks noGrp="1"/>
          </p:cNvSpPr>
          <p:nvPr>
            <p:ph type="title"/>
          </p:nvPr>
        </p:nvSpPr>
        <p:spPr>
          <a:xfrm>
            <a:off x="3338449" y="208851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100" b="1" dirty="0">
                <a:solidFill>
                  <a:srgbClr val="0B5394"/>
                </a:solidFill>
              </a:rPr>
              <a:t>Proceso de Certificación de Empresas BASC</a:t>
            </a:r>
            <a:r>
              <a:rPr lang="es-CO" sz="3300" b="1" dirty="0">
                <a:solidFill>
                  <a:srgbClr val="0B5394"/>
                </a:solidFill>
              </a:rPr>
              <a:t> </a:t>
            </a:r>
            <a:endParaRPr sz="3300" b="1" dirty="0">
              <a:solidFill>
                <a:srgbClr val="0B5394"/>
              </a:solidFill>
            </a:endParaRPr>
          </a:p>
        </p:txBody>
      </p:sp>
      <p:pic>
        <p:nvPicPr>
          <p:cNvPr id="402" name="Google Shape;402;g1506fa8bab3_2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625" y="700025"/>
            <a:ext cx="3982127" cy="56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1506fa8bab3_2_18"/>
          <p:cNvSpPr txBox="1"/>
          <p:nvPr/>
        </p:nvSpPr>
        <p:spPr>
          <a:xfrm>
            <a:off x="5663975" y="1073249"/>
            <a:ext cx="5324400" cy="54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Paquete de solicitud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Investigación de la empresa (estados financieros, antecedentes penales, situación legal, visita de instalaciones, referencias comerciales, etc.) 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Aprobación por el Comité de Certificación del Capítulo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Implementación del Sistema de Gestión BASC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Solicitud de auditoría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Asignación de auditor 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Auditoría de certificación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Cumplimiento/No cumplimiento - Auditoría de seguimiento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Certificación (Afiliación)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700"/>
              <a:buFont typeface="Calibri"/>
              <a:buChar char="●"/>
            </a:pPr>
            <a:r>
              <a:rPr lang="es-CO" sz="1700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Recertificación anual</a:t>
            </a:r>
            <a:endParaRPr sz="17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8e94b4156_0_80"/>
          <p:cNvSpPr txBox="1">
            <a:spLocks noGrp="1"/>
          </p:cNvSpPr>
          <p:nvPr>
            <p:ph type="title"/>
          </p:nvPr>
        </p:nvSpPr>
        <p:spPr>
          <a:xfrm>
            <a:off x="1308311" y="7407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>
                <a:solidFill>
                  <a:srgbClr val="0B5394"/>
                </a:solidFill>
              </a:rPr>
              <a:t>Certificación y Renovación</a:t>
            </a:r>
            <a:endParaRPr sz="3700" b="1">
              <a:solidFill>
                <a:srgbClr val="0B5394"/>
              </a:solidFill>
            </a:endParaRPr>
          </a:p>
        </p:txBody>
      </p:sp>
      <p:sp>
        <p:nvSpPr>
          <p:cNvPr id="377" name="Google Shape;377;g138e94b4156_0_80"/>
          <p:cNvSpPr txBox="1"/>
          <p:nvPr/>
        </p:nvSpPr>
        <p:spPr>
          <a:xfrm>
            <a:off x="899125" y="2745050"/>
            <a:ext cx="5250300" cy="2054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Certificación de World BASC Organization.</a:t>
            </a:r>
            <a:endParaRPr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Registro y uso de la marca.</a:t>
            </a:r>
            <a:endParaRPr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Certificación y publicación del status de la organización y de sus asociados de negocio vinculados.</a:t>
            </a:r>
            <a:endParaRPr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g138e94b4156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4575" y="1998472"/>
            <a:ext cx="4054999" cy="286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8e94b4156_0_80"/>
          <p:cNvSpPr txBox="1">
            <a:spLocks noGrp="1"/>
          </p:cNvSpPr>
          <p:nvPr>
            <p:ph type="title"/>
          </p:nvPr>
        </p:nvSpPr>
        <p:spPr>
          <a:xfrm>
            <a:off x="1308311" y="7407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 dirty="0">
                <a:solidFill>
                  <a:srgbClr val="0B5394"/>
                </a:solidFill>
              </a:rPr>
              <a:t>Beneficios de la Certificación BASC </a:t>
            </a:r>
            <a:endParaRPr sz="3700" b="1" dirty="0">
              <a:solidFill>
                <a:srgbClr val="0B5394"/>
              </a:solidFill>
            </a:endParaRPr>
          </a:p>
        </p:txBody>
      </p:sp>
      <p:sp>
        <p:nvSpPr>
          <p:cNvPr id="377" name="Google Shape;377;g138e94b4156_0_80"/>
          <p:cNvSpPr txBox="1"/>
          <p:nvPr/>
        </p:nvSpPr>
        <p:spPr>
          <a:xfrm>
            <a:off x="1695267" y="1947976"/>
            <a:ext cx="8801466" cy="2963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Representatividad y facilitación de contactos ante las autoridades vinculadas al comercio exterior.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endParaRPr lang="es-CO"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Disponibilidad de equipos de auditores internacionales competentes, para la implementación y revisión del sistema BASC.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endParaRPr lang="es-CO"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Cursos de formación especializados en temas relacionados a la seguridad del comercio internacional.</a:t>
            </a:r>
          </a:p>
          <a:p>
            <a:pPr marL="114300" lvl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</a:pPr>
            <a:endParaRPr lang="es-CO"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153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87875" y="1049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 dirty="0">
                <a:solidFill>
                  <a:srgbClr val="0B5394"/>
                </a:solidFill>
              </a:rPr>
              <a:t>Quiénes Somos </a:t>
            </a:r>
            <a:endParaRPr sz="4200" b="1" dirty="0">
              <a:solidFill>
                <a:srgbClr val="0B5394"/>
              </a:solidFill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987874" y="2375199"/>
            <a:ext cx="6135939" cy="31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85750" lvl="0" indent="-28575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Ø"/>
            </a:pPr>
            <a:r>
              <a:rPr lang="es-CO" sz="1600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s-CO" sz="1600" b="1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primera alianza público-privada </a:t>
            </a:r>
            <a:r>
              <a:rPr lang="es-CO" sz="1600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enfocada en combatir el comercio ilícito en la cadena de suministro, creada en 1996 por el sector privado y la aduana de los Estados Unidos. </a:t>
            </a:r>
          </a:p>
          <a:p>
            <a:pPr marL="285750" lvl="0" indent="-28575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Ø"/>
            </a:pPr>
            <a:endParaRPr lang="es-CO" sz="1600" dirty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Ø"/>
            </a:pPr>
            <a:r>
              <a:rPr lang="es-CO" sz="1600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Una alianza empresarial internacional constituida sin animo de lucro que </a:t>
            </a:r>
            <a:r>
              <a:rPr lang="es-CO" sz="1600" b="1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promueve un comercio seguro en cooperación con gobiernos y organismos</a:t>
            </a:r>
            <a:r>
              <a:rPr lang="es-CO" sz="1600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internacionales.</a:t>
            </a:r>
          </a:p>
          <a:p>
            <a:pPr marL="285750" lvl="0" indent="-28575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Ø"/>
            </a:pPr>
            <a:endParaRPr lang="es-CO" sz="1600" dirty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Ø"/>
            </a:pPr>
            <a:r>
              <a:rPr lang="es-CO" sz="1600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Misión - facilitar el comercio seguro a través de un proceso de certificación de seguridad basado en dos pilares: </a:t>
            </a:r>
            <a:r>
              <a:rPr lang="es-CO" sz="1600" b="1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(1) la Confianza </a:t>
            </a:r>
            <a:r>
              <a:rPr lang="es-CO" sz="1600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entre miembros, y </a:t>
            </a:r>
            <a:r>
              <a:rPr lang="es-CO" sz="1600" b="1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(2) la Competencia </a:t>
            </a:r>
            <a:r>
              <a:rPr lang="es-CO" sz="1600" dirty="0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mediante la adopción de un sistema de gestión en seguridad BASC. </a:t>
            </a:r>
          </a:p>
          <a:p>
            <a:pPr marL="0" lvl="0" indent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s-CO" sz="1600" dirty="0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0B5394"/>
              </a:solidFill>
            </a:endParaRPr>
          </a:p>
        </p:txBody>
      </p:sp>
      <p:grpSp>
        <p:nvGrpSpPr>
          <p:cNvPr id="2" name="Google Shape;206;p3">
            <a:extLst>
              <a:ext uri="{FF2B5EF4-FFF2-40B4-BE49-F238E27FC236}">
                <a16:creationId xmlns:a16="http://schemas.microsoft.com/office/drawing/2014/main" id="{762F1155-4C88-F1A8-E4DE-B748FBC1C4F1}"/>
              </a:ext>
            </a:extLst>
          </p:cNvPr>
          <p:cNvGrpSpPr/>
          <p:nvPr/>
        </p:nvGrpSpPr>
        <p:grpSpPr>
          <a:xfrm>
            <a:off x="8052014" y="1385309"/>
            <a:ext cx="2380742" cy="4087381"/>
            <a:chOff x="-9694" y="457040"/>
            <a:chExt cx="2942101" cy="6806963"/>
          </a:xfrm>
        </p:grpSpPr>
        <p:pic>
          <p:nvPicPr>
            <p:cNvPr id="3" name="Google Shape;207;p3">
              <a:extLst>
                <a:ext uri="{FF2B5EF4-FFF2-40B4-BE49-F238E27FC236}">
                  <a16:creationId xmlns:a16="http://schemas.microsoft.com/office/drawing/2014/main" id="{0073262D-7B5F-ECB3-A854-892E8FD433B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9694" y="457040"/>
              <a:ext cx="2940837" cy="228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08;p3">
              <a:extLst>
                <a:ext uri="{FF2B5EF4-FFF2-40B4-BE49-F238E27FC236}">
                  <a16:creationId xmlns:a16="http://schemas.microsoft.com/office/drawing/2014/main" id="{0A6E2A75-FAA8-5095-1FFF-52CDCC77ADC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265" y="2709180"/>
              <a:ext cx="2933672" cy="227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09;p3">
              <a:extLst>
                <a:ext uri="{FF2B5EF4-FFF2-40B4-BE49-F238E27FC236}">
                  <a16:creationId xmlns:a16="http://schemas.microsoft.com/office/drawing/2014/main" id="{E32ABAF9-DAFE-CCA6-5207-028B92F232F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265" y="4983432"/>
              <a:ext cx="2932407" cy="22805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8a1a151a2_1_39"/>
          <p:cNvSpPr txBox="1">
            <a:spLocks noGrp="1"/>
          </p:cNvSpPr>
          <p:nvPr>
            <p:ph type="title"/>
          </p:nvPr>
        </p:nvSpPr>
        <p:spPr>
          <a:xfrm>
            <a:off x="838205" y="21824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 dirty="0">
                <a:solidFill>
                  <a:schemeClr val="lt1"/>
                </a:solidFill>
              </a:rPr>
              <a:t>Beneficios BASC</a:t>
            </a:r>
            <a:endParaRPr sz="4200" b="1" dirty="0">
              <a:solidFill>
                <a:schemeClr val="lt1"/>
              </a:solidFill>
            </a:endParaRPr>
          </a:p>
        </p:txBody>
      </p:sp>
      <p:pic>
        <p:nvPicPr>
          <p:cNvPr id="221" name="Google Shape;221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1527325"/>
            <a:ext cx="416400" cy="5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138a1a151a2_1_39"/>
          <p:cNvSpPr txBox="1"/>
          <p:nvPr/>
        </p:nvSpPr>
        <p:spPr>
          <a:xfrm>
            <a:off x="1716100" y="1527313"/>
            <a:ext cx="9981300" cy="4616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Reconocimiento internacional como socio confiable.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Beneficiario de Memorandos de Entendimiento (MOU) suscritos por WBO con aduanas, autoridades de control y organismos internacionales.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Cumplir con los requisitos de CTPAT/OEA teniendo en cuenta que los miembros mandatarios deben (a) tener una supervisión adecuada sobre sus socios comerciales extranjeros y sus cadenas de suministro, y (b) realizar una evaluación de riesgos creíble, documentada y oportuna de su cadena de suministro.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Mayor confianza por parte de las autoridades.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Intercambio de redes de negocios y mejores prácticas con 4,102 empresas de BASC en las Américas.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Brindar la oportunidad de participar en proyectos y eventos de CBP y la OMA.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2108426"/>
            <a:ext cx="416400" cy="5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2965171"/>
            <a:ext cx="416400" cy="5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4006942"/>
            <a:ext cx="416400" cy="5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4557114"/>
            <a:ext cx="416400" cy="5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5084985"/>
            <a:ext cx="416400" cy="508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48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8a1a151a2_1_39"/>
          <p:cNvSpPr txBox="1">
            <a:spLocks noGrp="1"/>
          </p:cNvSpPr>
          <p:nvPr>
            <p:ph type="title"/>
          </p:nvPr>
        </p:nvSpPr>
        <p:spPr>
          <a:xfrm>
            <a:off x="838205" y="21824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 dirty="0">
                <a:solidFill>
                  <a:schemeClr val="lt1"/>
                </a:solidFill>
              </a:rPr>
              <a:t>Beneficios BASC</a:t>
            </a:r>
            <a:endParaRPr sz="4200" b="1" dirty="0">
              <a:solidFill>
                <a:schemeClr val="lt1"/>
              </a:solidFill>
            </a:endParaRPr>
          </a:p>
        </p:txBody>
      </p:sp>
      <p:pic>
        <p:nvPicPr>
          <p:cNvPr id="221" name="Google Shape;221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1527325"/>
            <a:ext cx="416400" cy="508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138a1a151a2_1_39"/>
          <p:cNvSpPr txBox="1"/>
          <p:nvPr/>
        </p:nvSpPr>
        <p:spPr>
          <a:xfrm>
            <a:off x="1716100" y="1527313"/>
            <a:ext cx="9981300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Disminución de costos y riesgos derivados del control a sus procesos.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Ventaja competitiva al pertenecer a un grupo selecto de empresas que implementan buenas prácticas en torno a la seguridad de sus procesos.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Diferenciación al implementar la Norma y Estándares Internacionales de Seguridad BASC.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2179211"/>
            <a:ext cx="416400" cy="50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38a1a151a2_1_39"/>
          <p:cNvPicPr preferRelativeResize="0"/>
          <p:nvPr/>
        </p:nvPicPr>
        <p:blipFill rotWithShape="1">
          <a:blip r:embed="rId4">
            <a:alphaModFix/>
          </a:blip>
          <a:srcRect b="83035"/>
          <a:stretch/>
        </p:blipFill>
        <p:spPr>
          <a:xfrm>
            <a:off x="1051425" y="2864808"/>
            <a:ext cx="416400" cy="50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8e94b4156_0_80"/>
          <p:cNvSpPr txBox="1">
            <a:spLocks noGrp="1"/>
          </p:cNvSpPr>
          <p:nvPr>
            <p:ph type="title"/>
          </p:nvPr>
        </p:nvSpPr>
        <p:spPr>
          <a:xfrm>
            <a:off x="1308311" y="7407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 dirty="0">
                <a:solidFill>
                  <a:srgbClr val="0B5394"/>
                </a:solidFill>
              </a:rPr>
              <a:t>Beneficios de la Certificación BASC en EE. UU. </a:t>
            </a:r>
            <a:endParaRPr sz="3700" b="1" dirty="0">
              <a:solidFill>
                <a:srgbClr val="0B5394"/>
              </a:solidFill>
            </a:endParaRPr>
          </a:p>
        </p:txBody>
      </p:sp>
      <p:sp>
        <p:nvSpPr>
          <p:cNvPr id="377" name="Google Shape;377;g138e94b4156_0_80"/>
          <p:cNvSpPr txBox="1"/>
          <p:nvPr/>
        </p:nvSpPr>
        <p:spPr>
          <a:xfrm>
            <a:off x="1695267" y="1947976"/>
            <a:ext cx="8801466" cy="328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Acceso a cursos y seminarios de capacitación, incluida la auditoría interna y la capacitación en seguridad de la cadena de suministro, tanto en las opciones de capacitación en sitio como en las de capacitación virtual.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endParaRPr lang="es-CO"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Oportunidad de participar en proyectos y eventos conjuntos de la cooperación CBP-BASC.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endParaRPr lang="es-CO"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r>
              <a:rPr lang="es-CO" sz="1600" dirty="0">
                <a:solidFill>
                  <a:srgbClr val="0B539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Redes de negocios y mejores prácticas con más de 4.102 empresas en las Américas.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alibri"/>
              <a:buChar char="●"/>
            </a:pPr>
            <a:endParaRPr lang="es-CO"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14300" lvl="0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B5394"/>
              </a:buClr>
              <a:buSzPts val="1800"/>
            </a:pPr>
            <a:endParaRPr lang="es-CO" sz="1600" dirty="0">
              <a:solidFill>
                <a:srgbClr val="0B539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01059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g138a1a151a2_0_47"/>
          <p:cNvPicPr preferRelativeResize="0"/>
          <p:nvPr/>
        </p:nvPicPr>
        <p:blipFill rotWithShape="1">
          <a:blip r:embed="rId4">
            <a:alphaModFix/>
          </a:blip>
          <a:srcRect r="1390" b="4743"/>
          <a:stretch/>
        </p:blipFill>
        <p:spPr>
          <a:xfrm>
            <a:off x="3959075" y="2193925"/>
            <a:ext cx="7635500" cy="38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138a1a151a2_0_47"/>
          <p:cNvSpPr txBox="1">
            <a:spLocks noGrp="1"/>
          </p:cNvSpPr>
          <p:nvPr>
            <p:ph type="title"/>
          </p:nvPr>
        </p:nvSpPr>
        <p:spPr>
          <a:xfrm>
            <a:off x="152399" y="1485950"/>
            <a:ext cx="61797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400" b="1">
                <a:solidFill>
                  <a:srgbClr val="0B5394"/>
                </a:solidFill>
              </a:rPr>
              <a:t>Medios Digitales WBO</a:t>
            </a:r>
            <a:endParaRPr sz="3400" b="1">
              <a:solidFill>
                <a:srgbClr val="0B5394"/>
              </a:solidFill>
            </a:endParaRPr>
          </a:p>
        </p:txBody>
      </p:sp>
      <p:pic>
        <p:nvPicPr>
          <p:cNvPr id="410" name="Google Shape;410;g138a1a151a2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5900" y="2839974"/>
            <a:ext cx="2553000" cy="25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1506fa8bab3_3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050" y="366225"/>
            <a:ext cx="10954800" cy="612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38a1a151a2_1_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g138a1a151a2_1_115"/>
          <p:cNvPicPr preferRelativeResize="0"/>
          <p:nvPr/>
        </p:nvPicPr>
        <p:blipFill rotWithShape="1">
          <a:blip r:embed="rId3">
            <a:alphaModFix/>
          </a:blip>
          <a:srcRect l="337" r="347"/>
          <a:stretch/>
        </p:blipFill>
        <p:spPr>
          <a:xfrm>
            <a:off x="-188525" y="-76200"/>
            <a:ext cx="1247677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138a1a151a2_1_115"/>
          <p:cNvSpPr txBox="1">
            <a:spLocks noGrp="1"/>
          </p:cNvSpPr>
          <p:nvPr>
            <p:ph type="ctrTitle" idx="4294967295"/>
          </p:nvPr>
        </p:nvSpPr>
        <p:spPr>
          <a:xfrm>
            <a:off x="1524000" y="2467052"/>
            <a:ext cx="91440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3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¡Gracias!</a:t>
            </a:r>
            <a:endParaRPr sz="5000">
              <a:solidFill>
                <a:schemeClr val="lt1"/>
              </a:solidFill>
            </a:endParaRPr>
          </a:p>
        </p:txBody>
      </p:sp>
      <p:pic>
        <p:nvPicPr>
          <p:cNvPr id="424" name="Google Shape;424;g138a1a151a2_1_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0" y="969975"/>
            <a:ext cx="1512874" cy="15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8a1a151a2_0_18"/>
          <p:cNvSpPr txBox="1">
            <a:spLocks noGrp="1"/>
          </p:cNvSpPr>
          <p:nvPr>
            <p:ph type="title"/>
          </p:nvPr>
        </p:nvSpPr>
        <p:spPr>
          <a:xfrm>
            <a:off x="561088" y="854013"/>
            <a:ext cx="47415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4200" b="1">
                <a:solidFill>
                  <a:srgbClr val="2F5496"/>
                </a:solidFill>
              </a:rPr>
              <a:t>BASC en el mundo</a:t>
            </a:r>
            <a:endParaRPr sz="4200" b="1">
              <a:solidFill>
                <a:srgbClr val="2F5496"/>
              </a:solidFill>
            </a:endParaRPr>
          </a:p>
        </p:txBody>
      </p:sp>
      <p:sp>
        <p:nvSpPr>
          <p:cNvPr id="120" name="Google Shape;120;g138a1a151a2_0_18"/>
          <p:cNvSpPr txBox="1">
            <a:spLocks noGrp="1"/>
          </p:cNvSpPr>
          <p:nvPr>
            <p:ph type="title"/>
          </p:nvPr>
        </p:nvSpPr>
        <p:spPr>
          <a:xfrm>
            <a:off x="561088" y="1618113"/>
            <a:ext cx="235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2200" dirty="0">
                <a:solidFill>
                  <a:srgbClr val="73BCDD"/>
                </a:solidFill>
              </a:rPr>
              <a:t>Capítulos BASC, empresas y países</a:t>
            </a:r>
            <a:endParaRPr sz="2200" dirty="0">
              <a:solidFill>
                <a:srgbClr val="73BCDD"/>
              </a:solidFill>
            </a:endParaRPr>
          </a:p>
        </p:txBody>
      </p:sp>
      <p:sp>
        <p:nvSpPr>
          <p:cNvPr id="121" name="Google Shape;121;g138a1a151a2_0_18"/>
          <p:cNvSpPr txBox="1">
            <a:spLocks noGrp="1"/>
          </p:cNvSpPr>
          <p:nvPr>
            <p:ph type="title"/>
          </p:nvPr>
        </p:nvSpPr>
        <p:spPr>
          <a:xfrm>
            <a:off x="1080733" y="2266188"/>
            <a:ext cx="1445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Colombia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23" name="Google Shape;123;g138a1a151a2_0_18"/>
          <p:cNvSpPr txBox="1">
            <a:spLocks noGrp="1"/>
          </p:cNvSpPr>
          <p:nvPr>
            <p:ph type="title"/>
          </p:nvPr>
        </p:nvSpPr>
        <p:spPr>
          <a:xfrm>
            <a:off x="1078463" y="3645664"/>
            <a:ext cx="1302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Ecuador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24" name="Google Shape;124;g138a1a151a2_0_18"/>
          <p:cNvSpPr txBox="1">
            <a:spLocks noGrp="1"/>
          </p:cNvSpPr>
          <p:nvPr>
            <p:ph type="title"/>
          </p:nvPr>
        </p:nvSpPr>
        <p:spPr>
          <a:xfrm>
            <a:off x="1080733" y="2601886"/>
            <a:ext cx="1721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Costa Rica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25" name="Google Shape;125;g138a1a151a2_0_18"/>
          <p:cNvSpPr txBox="1">
            <a:spLocks noGrp="1"/>
          </p:cNvSpPr>
          <p:nvPr>
            <p:ph type="title"/>
          </p:nvPr>
        </p:nvSpPr>
        <p:spPr>
          <a:xfrm>
            <a:off x="1080733" y="2937586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Guatemala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27" name="Google Shape;127;g138a1a151a2_0_18"/>
          <p:cNvSpPr txBox="1">
            <a:spLocks noGrp="1"/>
          </p:cNvSpPr>
          <p:nvPr>
            <p:ph type="title"/>
          </p:nvPr>
        </p:nvSpPr>
        <p:spPr>
          <a:xfrm>
            <a:off x="3508300" y="2679437"/>
            <a:ext cx="1721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El Salvador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28" name="Google Shape;128;g138a1a151a2_0_18"/>
          <p:cNvSpPr txBox="1">
            <a:spLocks noGrp="1"/>
          </p:cNvSpPr>
          <p:nvPr>
            <p:ph type="title"/>
          </p:nvPr>
        </p:nvSpPr>
        <p:spPr>
          <a:xfrm>
            <a:off x="3508287" y="3015137"/>
            <a:ext cx="1721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Perú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29" name="Google Shape;129;g138a1a151a2_0_18"/>
          <p:cNvSpPr txBox="1">
            <a:spLocks noGrp="1"/>
          </p:cNvSpPr>
          <p:nvPr>
            <p:ph type="title"/>
          </p:nvPr>
        </p:nvSpPr>
        <p:spPr>
          <a:xfrm>
            <a:off x="3508300" y="3350837"/>
            <a:ext cx="1721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Venezuela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30" name="Google Shape;130;g138a1a151a2_0_18"/>
          <p:cNvSpPr txBox="1">
            <a:spLocks noGrp="1"/>
          </p:cNvSpPr>
          <p:nvPr>
            <p:ph type="title"/>
          </p:nvPr>
        </p:nvSpPr>
        <p:spPr>
          <a:xfrm>
            <a:off x="1093611" y="3305861"/>
            <a:ext cx="2355599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República Dominicana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31" name="Google Shape;131;g138a1a151a2_0_18"/>
          <p:cNvSpPr txBox="1">
            <a:spLocks noGrp="1"/>
          </p:cNvSpPr>
          <p:nvPr>
            <p:ph type="title"/>
          </p:nvPr>
        </p:nvSpPr>
        <p:spPr>
          <a:xfrm>
            <a:off x="3508300" y="3731912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USA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32" name="Google Shape;132;g138a1a151a2_0_18"/>
          <p:cNvSpPr txBox="1">
            <a:spLocks noGrp="1"/>
          </p:cNvSpPr>
          <p:nvPr>
            <p:ph type="title"/>
          </p:nvPr>
        </p:nvSpPr>
        <p:spPr>
          <a:xfrm>
            <a:off x="3508300" y="2314312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Panamá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33" name="Google Shape;133;g138a1a151a2_0_18"/>
          <p:cNvSpPr txBox="1">
            <a:spLocks noGrp="1"/>
          </p:cNvSpPr>
          <p:nvPr>
            <p:ph type="title"/>
          </p:nvPr>
        </p:nvSpPr>
        <p:spPr>
          <a:xfrm>
            <a:off x="1097288" y="4043639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México</a:t>
            </a:r>
            <a:endParaRPr sz="1500" dirty="0">
              <a:solidFill>
                <a:srgbClr val="2F5496"/>
              </a:solidFill>
            </a:endParaRPr>
          </a:p>
        </p:txBody>
      </p:sp>
      <p:pic>
        <p:nvPicPr>
          <p:cNvPr id="134" name="Google Shape;134;g138a1a151a2_0_18"/>
          <p:cNvPicPr preferRelativeResize="0"/>
          <p:nvPr/>
        </p:nvPicPr>
        <p:blipFill rotWithShape="1">
          <a:blip r:embed="rId4">
            <a:alphaModFix/>
          </a:blip>
          <a:srcRect r="94609" b="68997"/>
          <a:stretch/>
        </p:blipFill>
        <p:spPr>
          <a:xfrm>
            <a:off x="3117775" y="3795574"/>
            <a:ext cx="390523" cy="2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138a1a151a2_0_18"/>
          <p:cNvPicPr preferRelativeResize="0"/>
          <p:nvPr/>
        </p:nvPicPr>
        <p:blipFill rotWithShape="1">
          <a:blip r:embed="rId4">
            <a:alphaModFix/>
          </a:blip>
          <a:srcRect l="5653" t="6" r="88955" b="68993"/>
          <a:stretch/>
        </p:blipFill>
        <p:spPr>
          <a:xfrm>
            <a:off x="3074947" y="3437213"/>
            <a:ext cx="390477" cy="2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38a1a151a2_0_18"/>
          <p:cNvPicPr preferRelativeResize="0"/>
          <p:nvPr/>
        </p:nvPicPr>
        <p:blipFill rotWithShape="1">
          <a:blip r:embed="rId4">
            <a:alphaModFix/>
          </a:blip>
          <a:srcRect l="37673" t="2842" r="56935" b="66157"/>
          <a:stretch/>
        </p:blipFill>
        <p:spPr>
          <a:xfrm>
            <a:off x="3074947" y="3112363"/>
            <a:ext cx="390477" cy="2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138a1a151a2_0_18"/>
          <p:cNvPicPr preferRelativeResize="0"/>
          <p:nvPr/>
        </p:nvPicPr>
        <p:blipFill rotWithShape="1">
          <a:blip r:embed="rId4">
            <a:alphaModFix/>
          </a:blip>
          <a:srcRect l="76464" t="7" r="17844" b="62385"/>
          <a:stretch/>
        </p:blipFill>
        <p:spPr>
          <a:xfrm>
            <a:off x="3074950" y="2743111"/>
            <a:ext cx="390523" cy="23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38a1a151a2_0_18"/>
          <p:cNvPicPr preferRelativeResize="0"/>
          <p:nvPr/>
        </p:nvPicPr>
        <p:blipFill rotWithShape="1">
          <a:blip r:embed="rId4">
            <a:alphaModFix/>
          </a:blip>
          <a:srcRect l="50262" t="7" r="43755" b="64365"/>
          <a:stretch/>
        </p:blipFill>
        <p:spPr>
          <a:xfrm>
            <a:off x="3074975" y="2377986"/>
            <a:ext cx="433326" cy="2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38a1a151a2_0_18"/>
          <p:cNvPicPr preferRelativeResize="0"/>
          <p:nvPr/>
        </p:nvPicPr>
        <p:blipFill rotWithShape="1">
          <a:blip r:embed="rId4">
            <a:alphaModFix/>
          </a:blip>
          <a:srcRect l="25106" r="69202" b="62393"/>
          <a:stretch/>
        </p:blipFill>
        <p:spPr>
          <a:xfrm>
            <a:off x="663963" y="4084221"/>
            <a:ext cx="433326" cy="265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38a1a151a2_0_18"/>
          <p:cNvPicPr preferRelativeResize="0"/>
          <p:nvPr/>
        </p:nvPicPr>
        <p:blipFill rotWithShape="1">
          <a:blip r:embed="rId4">
            <a:alphaModFix/>
          </a:blip>
          <a:srcRect l="56893" r="37415" b="62393"/>
          <a:stretch/>
        </p:blipFill>
        <p:spPr>
          <a:xfrm>
            <a:off x="645113" y="3707939"/>
            <a:ext cx="433326" cy="265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38a1a151a2_0_18"/>
          <p:cNvPicPr preferRelativeResize="0"/>
          <p:nvPr/>
        </p:nvPicPr>
        <p:blipFill rotWithShape="1">
          <a:blip r:embed="rId4">
            <a:alphaModFix/>
          </a:blip>
          <a:srcRect l="31673" r="63197" b="62391"/>
          <a:stretch/>
        </p:blipFill>
        <p:spPr>
          <a:xfrm>
            <a:off x="664395" y="2314312"/>
            <a:ext cx="351944" cy="2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138a1a151a2_0_18"/>
          <p:cNvPicPr preferRelativeResize="0"/>
          <p:nvPr/>
        </p:nvPicPr>
        <p:blipFill rotWithShape="1">
          <a:blip r:embed="rId4">
            <a:alphaModFix/>
          </a:blip>
          <a:srcRect l="18209" t="3" r="76399" b="64369"/>
          <a:stretch/>
        </p:blipFill>
        <p:spPr>
          <a:xfrm>
            <a:off x="645113" y="2665562"/>
            <a:ext cx="390502" cy="2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138a1a151a2_0_18"/>
          <p:cNvPicPr preferRelativeResize="0"/>
          <p:nvPr/>
        </p:nvPicPr>
        <p:blipFill rotWithShape="1">
          <a:blip r:embed="rId4">
            <a:alphaModFix/>
          </a:blip>
          <a:srcRect l="11832" t="3" r="82777" b="68997"/>
          <a:stretch/>
        </p:blipFill>
        <p:spPr>
          <a:xfrm>
            <a:off x="645113" y="3001260"/>
            <a:ext cx="390477" cy="2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38a1a151a2_0_18"/>
          <p:cNvPicPr preferRelativeResize="0"/>
          <p:nvPr/>
        </p:nvPicPr>
        <p:blipFill rotWithShape="1">
          <a:blip r:embed="rId4">
            <a:alphaModFix/>
          </a:blip>
          <a:srcRect l="43716" r="50606" b="64373"/>
          <a:stretch/>
        </p:blipFill>
        <p:spPr>
          <a:xfrm>
            <a:off x="634726" y="3338437"/>
            <a:ext cx="411274" cy="2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38a1a151a2_0_18"/>
          <p:cNvSpPr txBox="1">
            <a:spLocks noGrp="1"/>
          </p:cNvSpPr>
          <p:nvPr>
            <p:ph type="title"/>
          </p:nvPr>
        </p:nvSpPr>
        <p:spPr>
          <a:xfrm>
            <a:off x="645113" y="4631241"/>
            <a:ext cx="235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700" dirty="0">
                <a:solidFill>
                  <a:srgbClr val="73BCDD"/>
                </a:solidFill>
              </a:rPr>
              <a:t>Países administrados por WBO</a:t>
            </a:r>
            <a:endParaRPr sz="1700" dirty="0">
              <a:solidFill>
                <a:srgbClr val="73BCDD"/>
              </a:solidFill>
            </a:endParaRPr>
          </a:p>
        </p:txBody>
      </p:sp>
      <p:sp>
        <p:nvSpPr>
          <p:cNvPr id="146" name="Google Shape;146;g138a1a151a2_0_18"/>
          <p:cNvSpPr txBox="1">
            <a:spLocks noGrp="1"/>
          </p:cNvSpPr>
          <p:nvPr>
            <p:ph type="title"/>
          </p:nvPr>
        </p:nvSpPr>
        <p:spPr>
          <a:xfrm>
            <a:off x="1068313" y="5364654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 dirty="0">
                <a:solidFill>
                  <a:srgbClr val="2F5496"/>
                </a:solidFill>
              </a:rPr>
              <a:t>Argentina</a:t>
            </a:r>
            <a:endParaRPr sz="1500" dirty="0">
              <a:solidFill>
                <a:srgbClr val="2F5496"/>
              </a:solidFill>
            </a:endParaRPr>
          </a:p>
        </p:txBody>
      </p:sp>
      <p:sp>
        <p:nvSpPr>
          <p:cNvPr id="147" name="Google Shape;147;g138a1a151a2_0_18"/>
          <p:cNvSpPr txBox="1">
            <a:spLocks noGrp="1"/>
          </p:cNvSpPr>
          <p:nvPr>
            <p:ph type="title"/>
          </p:nvPr>
        </p:nvSpPr>
        <p:spPr>
          <a:xfrm>
            <a:off x="1068313" y="5745729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>
                <a:solidFill>
                  <a:srgbClr val="2F5496"/>
                </a:solidFill>
              </a:rPr>
              <a:t>Bolivia</a:t>
            </a:r>
            <a:endParaRPr sz="1500">
              <a:solidFill>
                <a:srgbClr val="2F5496"/>
              </a:solidFill>
            </a:endParaRPr>
          </a:p>
        </p:txBody>
      </p:sp>
      <p:sp>
        <p:nvSpPr>
          <p:cNvPr id="148" name="Google Shape;148;g138a1a151a2_0_18"/>
          <p:cNvSpPr txBox="1">
            <a:spLocks noGrp="1"/>
          </p:cNvSpPr>
          <p:nvPr>
            <p:ph type="title"/>
          </p:nvPr>
        </p:nvSpPr>
        <p:spPr>
          <a:xfrm>
            <a:off x="2554388" y="5380216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>
                <a:solidFill>
                  <a:srgbClr val="2F5496"/>
                </a:solidFill>
              </a:rPr>
              <a:t>Honduras</a:t>
            </a:r>
            <a:endParaRPr sz="1500">
              <a:solidFill>
                <a:srgbClr val="2F5496"/>
              </a:solidFill>
            </a:endParaRPr>
          </a:p>
        </p:txBody>
      </p:sp>
      <p:sp>
        <p:nvSpPr>
          <p:cNvPr id="149" name="Google Shape;149;g138a1a151a2_0_18"/>
          <p:cNvSpPr txBox="1">
            <a:spLocks noGrp="1"/>
          </p:cNvSpPr>
          <p:nvPr>
            <p:ph type="title"/>
          </p:nvPr>
        </p:nvSpPr>
        <p:spPr>
          <a:xfrm>
            <a:off x="2554388" y="5745741"/>
            <a:ext cx="1845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s-CO" sz="1500">
                <a:solidFill>
                  <a:srgbClr val="2F5496"/>
                </a:solidFill>
              </a:rPr>
              <a:t>Paraguay</a:t>
            </a:r>
            <a:endParaRPr sz="1500">
              <a:solidFill>
                <a:srgbClr val="2F5496"/>
              </a:solidFill>
            </a:endParaRPr>
          </a:p>
        </p:txBody>
      </p:sp>
      <p:pic>
        <p:nvPicPr>
          <p:cNvPr id="150" name="Google Shape;150;g138a1a151a2_0_18"/>
          <p:cNvPicPr preferRelativeResize="0"/>
          <p:nvPr/>
        </p:nvPicPr>
        <p:blipFill rotWithShape="1">
          <a:blip r:embed="rId4">
            <a:alphaModFix/>
          </a:blip>
          <a:srcRect l="95141" t="3" b="64369"/>
          <a:stretch/>
        </p:blipFill>
        <p:spPr>
          <a:xfrm>
            <a:off x="695038" y="5428341"/>
            <a:ext cx="351949" cy="2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38a1a151a2_0_18"/>
          <p:cNvPicPr preferRelativeResize="0"/>
          <p:nvPr/>
        </p:nvPicPr>
        <p:blipFill rotWithShape="1">
          <a:blip r:embed="rId4">
            <a:alphaModFix/>
          </a:blip>
          <a:srcRect l="83308" t="3" r="11833" b="64369"/>
          <a:stretch/>
        </p:blipFill>
        <p:spPr>
          <a:xfrm>
            <a:off x="695038" y="5778316"/>
            <a:ext cx="351949" cy="2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138a1a151a2_0_18"/>
          <p:cNvPicPr preferRelativeResize="0"/>
          <p:nvPr/>
        </p:nvPicPr>
        <p:blipFill rotWithShape="1">
          <a:blip r:embed="rId4">
            <a:alphaModFix/>
          </a:blip>
          <a:srcRect l="63521" t="3" r="31620" b="64369"/>
          <a:stretch/>
        </p:blipFill>
        <p:spPr>
          <a:xfrm>
            <a:off x="2157138" y="5428341"/>
            <a:ext cx="351949" cy="2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138a1a151a2_0_18"/>
          <p:cNvPicPr preferRelativeResize="0"/>
          <p:nvPr/>
        </p:nvPicPr>
        <p:blipFill rotWithShape="1">
          <a:blip r:embed="rId4">
            <a:alphaModFix/>
          </a:blip>
          <a:srcRect l="70292" r="24849" b="64373"/>
          <a:stretch/>
        </p:blipFill>
        <p:spPr>
          <a:xfrm>
            <a:off x="2157138" y="5793866"/>
            <a:ext cx="351949" cy="2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79E392B-6960-8714-192A-9AA8F05FE3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85142" y="476537"/>
            <a:ext cx="5474024" cy="5969437"/>
          </a:xfrm>
          <a:prstGeom prst="rect">
            <a:avLst/>
          </a:prstGeom>
        </p:spPr>
      </p:pic>
      <p:sp>
        <p:nvSpPr>
          <p:cNvPr id="11" name="Google Shape;392;p18">
            <a:extLst>
              <a:ext uri="{FF2B5EF4-FFF2-40B4-BE49-F238E27FC236}">
                <a16:creationId xmlns:a16="http://schemas.microsoft.com/office/drawing/2014/main" id="{DE300FC0-649A-FAED-50DE-A621DFEEB7F8}"/>
              </a:ext>
            </a:extLst>
          </p:cNvPr>
          <p:cNvSpPr txBox="1"/>
          <p:nvPr/>
        </p:nvSpPr>
        <p:spPr>
          <a:xfrm>
            <a:off x="5728385" y="4434661"/>
            <a:ext cx="311086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800" b="1" i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4.102</a:t>
            </a:r>
            <a:r>
              <a:rPr lang="es-CO" sz="1800" b="0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empresas </a:t>
            </a:r>
            <a:r>
              <a:rPr lang="es-ES" sz="1800" b="0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BASC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800" b="1" i="1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r>
            <a:r>
              <a:rPr lang="es-CO" sz="1800" b="1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CO" sz="1800" b="0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países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CO" sz="1800" b="1" i="1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</a:t>
            </a:r>
            <a:r>
              <a:rPr lang="es-CO" sz="1800" b="1" i="1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CO" sz="1800" b="0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capítulos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206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9772" y="16205"/>
            <a:ext cx="8912455" cy="6841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4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9;p57">
            <a:extLst>
              <a:ext uri="{FF2B5EF4-FFF2-40B4-BE49-F238E27FC236}">
                <a16:creationId xmlns:a16="http://schemas.microsoft.com/office/drawing/2014/main" id="{FD3F95DF-6DE6-DB23-00C2-05D1147BCD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9217" y="0"/>
            <a:ext cx="893356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29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506fa8bab3_2_32"/>
          <p:cNvSpPr txBox="1">
            <a:spLocks noGrp="1"/>
          </p:cNvSpPr>
          <p:nvPr>
            <p:ph type="title"/>
          </p:nvPr>
        </p:nvSpPr>
        <p:spPr>
          <a:xfrm>
            <a:off x="1202211" y="769376"/>
            <a:ext cx="9575400" cy="12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O" sz="3700" b="1" dirty="0">
                <a:solidFill>
                  <a:srgbClr val="0B5394"/>
                </a:solidFill>
              </a:rPr>
              <a:t>Sectores que se pueden certificar BASC </a:t>
            </a:r>
            <a:endParaRPr sz="3700" b="1" dirty="0">
              <a:solidFill>
                <a:srgbClr val="0B5394"/>
              </a:solidFill>
            </a:endParaRPr>
          </a:p>
        </p:txBody>
      </p:sp>
      <p:pic>
        <p:nvPicPr>
          <p:cNvPr id="337" name="Google Shape;337;g1506fa8bab3_2_32"/>
          <p:cNvPicPr preferRelativeResize="0"/>
          <p:nvPr/>
        </p:nvPicPr>
        <p:blipFill rotWithShape="1">
          <a:blip r:embed="rId4">
            <a:alphaModFix/>
          </a:blip>
          <a:srcRect t="24082" b="-1842"/>
          <a:stretch/>
        </p:blipFill>
        <p:spPr>
          <a:xfrm>
            <a:off x="2411189" y="2084214"/>
            <a:ext cx="7369625" cy="364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506fa8bab3_2_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8455" y="2052775"/>
            <a:ext cx="2917369" cy="3646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829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138c851d77a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4089" y="548675"/>
            <a:ext cx="8148019" cy="576063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138c851d77a_0_28"/>
          <p:cNvSpPr txBox="1"/>
          <p:nvPr/>
        </p:nvSpPr>
        <p:spPr>
          <a:xfrm>
            <a:off x="5186012" y="1908964"/>
            <a:ext cx="1875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SEGURIDAD</a:t>
            </a:r>
            <a:endParaRPr/>
          </a:p>
        </p:txBody>
      </p:sp>
      <p:sp>
        <p:nvSpPr>
          <p:cNvPr id="273" name="Google Shape;273;g138c851d77a_0_28"/>
          <p:cNvSpPr txBox="1"/>
          <p:nvPr/>
        </p:nvSpPr>
        <p:spPr>
          <a:xfrm>
            <a:off x="3333067" y="4684459"/>
            <a:ext cx="1704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NEGOCIOS</a:t>
            </a:r>
            <a:endParaRPr/>
          </a:p>
        </p:txBody>
      </p:sp>
      <p:sp>
        <p:nvSpPr>
          <p:cNvPr id="274" name="Google Shape;274;g138c851d77a_0_28"/>
          <p:cNvSpPr txBox="1"/>
          <p:nvPr/>
        </p:nvSpPr>
        <p:spPr>
          <a:xfrm>
            <a:off x="6466357" y="4684459"/>
            <a:ext cx="2032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RELACIONES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8a1a151a2_0_94"/>
          <p:cNvSpPr txBox="1">
            <a:spLocks noGrp="1"/>
          </p:cNvSpPr>
          <p:nvPr>
            <p:ph type="title"/>
          </p:nvPr>
        </p:nvSpPr>
        <p:spPr>
          <a:xfrm>
            <a:off x="2337089" y="59158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3800" b="1" dirty="0">
                <a:solidFill>
                  <a:srgbClr val="0B5394"/>
                </a:solidFill>
              </a:rPr>
              <a:t>Nuestro Pilar: La Confianza </a:t>
            </a:r>
            <a:endParaRPr sz="3800" b="1" dirty="0">
              <a:solidFill>
                <a:srgbClr val="0B5394"/>
              </a:solidFill>
            </a:endParaRPr>
          </a:p>
        </p:txBody>
      </p:sp>
      <p:sp>
        <p:nvSpPr>
          <p:cNvPr id="2" name="Google Shape;249;p48">
            <a:extLst>
              <a:ext uri="{FF2B5EF4-FFF2-40B4-BE49-F238E27FC236}">
                <a16:creationId xmlns:a16="http://schemas.microsoft.com/office/drawing/2014/main" id="{26129187-3A1F-82B0-094B-CD5EEFE3DA9D}"/>
              </a:ext>
            </a:extLst>
          </p:cNvPr>
          <p:cNvSpPr txBox="1"/>
          <p:nvPr/>
        </p:nvSpPr>
        <p:spPr>
          <a:xfrm>
            <a:off x="2457473" y="4644781"/>
            <a:ext cx="2975120" cy="461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 dirty="0">
                <a:solidFill>
                  <a:schemeClr val="lt1"/>
                </a:solidFill>
                <a:sym typeface="Arial"/>
              </a:rPr>
              <a:t>CONFIANZA</a:t>
            </a:r>
            <a:endParaRPr sz="2400" dirty="0"/>
          </a:p>
        </p:txBody>
      </p:sp>
      <p:sp>
        <p:nvSpPr>
          <p:cNvPr id="3" name="Google Shape;250;p48">
            <a:extLst>
              <a:ext uri="{FF2B5EF4-FFF2-40B4-BE49-F238E27FC236}">
                <a16:creationId xmlns:a16="http://schemas.microsoft.com/office/drawing/2014/main" id="{D40357CA-1C95-CDC5-9D3D-A5B09406B359}"/>
              </a:ext>
            </a:extLst>
          </p:cNvPr>
          <p:cNvSpPr txBox="1"/>
          <p:nvPr/>
        </p:nvSpPr>
        <p:spPr>
          <a:xfrm>
            <a:off x="6262457" y="4176411"/>
            <a:ext cx="2834144" cy="461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 dirty="0">
                <a:solidFill>
                  <a:schemeClr val="lt1"/>
                </a:solidFill>
                <a:sym typeface="Arial"/>
              </a:rPr>
              <a:t>COMPETENCIA</a:t>
            </a:r>
            <a:endParaRPr sz="2400" dirty="0"/>
          </a:p>
        </p:txBody>
      </p:sp>
      <p:sp>
        <p:nvSpPr>
          <p:cNvPr id="4" name="Google Shape;251;p48">
            <a:extLst>
              <a:ext uri="{FF2B5EF4-FFF2-40B4-BE49-F238E27FC236}">
                <a16:creationId xmlns:a16="http://schemas.microsoft.com/office/drawing/2014/main" id="{A37EA5B6-A69A-F3B9-742B-3C1490353E00}"/>
              </a:ext>
            </a:extLst>
          </p:cNvPr>
          <p:cNvSpPr txBox="1"/>
          <p:nvPr/>
        </p:nvSpPr>
        <p:spPr>
          <a:xfrm>
            <a:off x="6493280" y="5224002"/>
            <a:ext cx="2372497" cy="461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 dirty="0">
                <a:solidFill>
                  <a:schemeClr val="lt1"/>
                </a:solidFill>
                <a:sym typeface="Arial"/>
              </a:rPr>
              <a:t>INTEGRIDAD</a:t>
            </a:r>
            <a:endParaRPr sz="2400" dirty="0"/>
          </a:p>
        </p:txBody>
      </p:sp>
      <p:sp>
        <p:nvSpPr>
          <p:cNvPr id="5" name="Google Shape;252;p48">
            <a:extLst>
              <a:ext uri="{FF2B5EF4-FFF2-40B4-BE49-F238E27FC236}">
                <a16:creationId xmlns:a16="http://schemas.microsoft.com/office/drawing/2014/main" id="{337FE739-2A30-F514-1269-03BB1174C0C0}"/>
              </a:ext>
            </a:extLst>
          </p:cNvPr>
          <p:cNvSpPr txBox="1"/>
          <p:nvPr/>
        </p:nvSpPr>
        <p:spPr>
          <a:xfrm>
            <a:off x="5641058" y="4644738"/>
            <a:ext cx="3632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dirty="0"/>
          </a:p>
        </p:txBody>
      </p:sp>
      <p:sp>
        <p:nvSpPr>
          <p:cNvPr id="6" name="Google Shape;253;p48">
            <a:extLst>
              <a:ext uri="{FF2B5EF4-FFF2-40B4-BE49-F238E27FC236}">
                <a16:creationId xmlns:a16="http://schemas.microsoft.com/office/drawing/2014/main" id="{321CB549-C3B0-0AFE-F4CD-E1986E62E882}"/>
              </a:ext>
            </a:extLst>
          </p:cNvPr>
          <p:cNvSpPr txBox="1"/>
          <p:nvPr/>
        </p:nvSpPr>
        <p:spPr>
          <a:xfrm>
            <a:off x="7497902" y="4700186"/>
            <a:ext cx="3632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104C9A0-6496-0734-9023-EAC78C13E08E}"/>
              </a:ext>
            </a:extLst>
          </p:cNvPr>
          <p:cNvSpPr txBox="1"/>
          <p:nvPr/>
        </p:nvSpPr>
        <p:spPr>
          <a:xfrm>
            <a:off x="2337089" y="2065054"/>
            <a:ext cx="6848475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500" dirty="0">
                <a:solidFill>
                  <a:srgbClr val="0B5394"/>
                </a:solidFill>
                <a:sym typeface="Calibri"/>
              </a:rPr>
              <a:t>BASC se fundamenta en la confianza como la piedra angular de una cadena de suministro segura. </a:t>
            </a:r>
          </a:p>
          <a:p>
            <a:endParaRPr lang="es-CO" sz="1500" dirty="0">
              <a:solidFill>
                <a:srgbClr val="0B5394"/>
              </a:solidFill>
              <a:sym typeface="Calibri"/>
            </a:endParaRPr>
          </a:p>
          <a:p>
            <a:r>
              <a:rPr lang="es-CO" sz="1500" dirty="0">
                <a:solidFill>
                  <a:srgbClr val="0B5394"/>
                </a:solidFill>
                <a:sym typeface="Calibri"/>
              </a:rPr>
              <a:t>El proceso de certificación BASC requiere que el carácter y la reputación de una empresa se evalúen con los valores centrales de integridad e intención.</a:t>
            </a:r>
          </a:p>
          <a:p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3F3F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1062</Words>
  <Application>Microsoft Macintosh PowerPoint</Application>
  <PresentationFormat>Panorámica</PresentationFormat>
  <Paragraphs>171</Paragraphs>
  <Slides>35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Calibri</vt:lpstr>
      <vt:lpstr>Arial</vt:lpstr>
      <vt:lpstr>Wingdings</vt:lpstr>
      <vt:lpstr>Helvetica Neue</vt:lpstr>
      <vt:lpstr>Tema de Office</vt:lpstr>
      <vt:lpstr>Presentación de PowerPoint</vt:lpstr>
      <vt:lpstr>Quiénes Somos y la Evolución de BASC</vt:lpstr>
      <vt:lpstr>Quiénes Somos </vt:lpstr>
      <vt:lpstr>BASC en el mundo</vt:lpstr>
      <vt:lpstr>Presentación de PowerPoint</vt:lpstr>
      <vt:lpstr>Presentación de PowerPoint</vt:lpstr>
      <vt:lpstr>Sectores que se pueden certificar BASC </vt:lpstr>
      <vt:lpstr>Presentación de PowerPoint</vt:lpstr>
      <vt:lpstr>Nuestro Pilar: La Confianza </vt:lpstr>
      <vt:lpstr>Comportamiento Anual de Crecimiento en  Empresas de World BASC Organization </vt:lpstr>
      <vt:lpstr>Empresas BASC por Sectores</vt:lpstr>
      <vt:lpstr>Presentación de PowerPoint</vt:lpstr>
      <vt:lpstr>Estructura Organizacional</vt:lpstr>
      <vt:lpstr>Cómo estamos conformados</vt:lpstr>
      <vt:lpstr>WBO  Headquarters</vt:lpstr>
      <vt:lpstr>Junta Directiva  WBO</vt:lpstr>
      <vt:lpstr>Relaciones con Gobiernos, Aduanas y Organizaciones Internacionales </vt:lpstr>
      <vt:lpstr>Cooperación Exitosa</vt:lpstr>
      <vt:lpstr>Cooperación Exitosa</vt:lpstr>
      <vt:lpstr>Cooperación Exitosa con Organismos Internacionales </vt:lpstr>
      <vt:lpstr>CBP – WBO Declaración Conjunta</vt:lpstr>
      <vt:lpstr>Proceso de la Certificación BASC </vt:lpstr>
      <vt:lpstr>Sistema de Gestión en Control  y Seguridad - BASC </vt:lpstr>
      <vt:lpstr>Controles de Gestión Interna</vt:lpstr>
      <vt:lpstr>Estándares BASC</vt:lpstr>
      <vt:lpstr>Estándares BASC</vt:lpstr>
      <vt:lpstr>Proceso de Certificación de Empresas BASC </vt:lpstr>
      <vt:lpstr>Certificación y Renovación</vt:lpstr>
      <vt:lpstr>Beneficios de la Certificación BASC </vt:lpstr>
      <vt:lpstr>Beneficios BASC</vt:lpstr>
      <vt:lpstr>Beneficios BASC</vt:lpstr>
      <vt:lpstr>Beneficios de la Certificación BASC en EE. UU. </vt:lpstr>
      <vt:lpstr>Medios Digitales WBO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carmenza</dc:creator>
  <cp:lastModifiedBy>Juan David Herrera</cp:lastModifiedBy>
  <cp:revision>12</cp:revision>
  <dcterms:created xsi:type="dcterms:W3CDTF">2022-08-12T21:24:33Z</dcterms:created>
  <dcterms:modified xsi:type="dcterms:W3CDTF">2022-09-13T14:30:11Z</dcterms:modified>
</cp:coreProperties>
</file>