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14"/>
  </p:notesMasterIdLst>
  <p:sldIdLst>
    <p:sldId id="267" r:id="rId2"/>
    <p:sldId id="278" r:id="rId3"/>
    <p:sldId id="288" r:id="rId4"/>
    <p:sldId id="269" r:id="rId5"/>
    <p:sldId id="286" r:id="rId6"/>
    <p:sldId id="275" r:id="rId7"/>
    <p:sldId id="261" r:id="rId8"/>
    <p:sldId id="263" r:id="rId9"/>
    <p:sldId id="281" r:id="rId10"/>
    <p:sldId id="273" r:id="rId11"/>
    <p:sldId id="287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66"/>
    <a:srgbClr val="FED966"/>
    <a:srgbClr val="00FA00"/>
    <a:srgbClr val="FF9300"/>
    <a:srgbClr val="FFFC00"/>
    <a:srgbClr val="545554"/>
    <a:srgbClr val="7F7F7F"/>
    <a:srgbClr val="E3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98"/>
    <p:restoredTop sz="80282"/>
  </p:normalViewPr>
  <p:slideViewPr>
    <p:cSldViewPr snapToGrid="0">
      <p:cViewPr varScale="1">
        <p:scale>
          <a:sx n="85" d="100"/>
          <a:sy n="85" d="100"/>
        </p:scale>
        <p:origin x="20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84" y="216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8CB0E-B346-0144-8D4F-034F0131676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631" y="1143000"/>
            <a:ext cx="622495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69631" y="4400549"/>
            <a:ext cx="6224953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0485E-1AEC-7246-B1E2-BD2D1F42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AE4CDBC-ABFE-47B3-E100-3CCE0B481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8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42921E-70B6-9641-10A3-DC66FFC07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28E36F-B2A4-0F9A-0F05-2D85FC507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09C313C-306F-A3B0-207C-0F54D7E58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6039814-6E4A-B693-D676-6C3C0CF86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0EF95E3-66DC-C2D5-2D9B-5754946F8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0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03B76C-3634-D884-2FD9-145EF2810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2CF7C2B-6D6C-71A1-E4DF-1C086C59C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1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4570C25-F897-1981-56E1-7A96A2590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6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3F052E-99D2-7893-7B62-0800762C3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610DFD9-7757-B412-78B4-7E227E439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88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8175" y="1143000"/>
            <a:ext cx="5487988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485E-1AEC-7246-B1E2-BD2D1F425B98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9CBF29F-10FE-EE1F-0288-7A1E1D14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461E-A020-C5C0-6E31-B932BB0D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A3E55-E280-8096-52B9-C996CE4FF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0C8D8-C197-B450-2116-932AE998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AED6-39E4-DD4D-B37F-88A18A8F471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B140-48C1-C9D4-157A-323EAC37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63A70-94E2-954B-823D-3681D02B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DD99C-4B1A-B142-82CA-745BAE4B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9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94954-988D-5584-8E37-EEFA1087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D5A3-490B-842E-6086-9ABD037C3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3DAF-DAA9-AECB-4530-6D01D9EE7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8AED6-39E4-DD4D-B37F-88A18A8F471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47F8B-DB38-54D0-3A2C-C5475EEF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02123-253D-2283-69BA-B052DE9AE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D99C-4B1A-B142-82CA-745BAE4B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1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wet suits jumping into water&#10;&#10;Description automatically generated with low confidence">
            <a:extLst>
              <a:ext uri="{FF2B5EF4-FFF2-40B4-BE49-F238E27FC236}">
                <a16:creationId xmlns:a16="http://schemas.microsoft.com/office/drawing/2014/main" id="{E3DD8423-4EE1-206E-4557-43F28CB1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9" b="95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2E6BA-3F4C-AF64-A1BD-BD3665C53945}"/>
              </a:ext>
            </a:extLst>
          </p:cNvPr>
          <p:cNvSpPr txBox="1"/>
          <p:nvPr/>
        </p:nvSpPr>
        <p:spPr>
          <a:xfrm>
            <a:off x="2939336" y="629586"/>
            <a:ext cx="925266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JOURNEY</a:t>
            </a:r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TO THE </a:t>
            </a:r>
            <a:r>
              <a:rPr lang="en-US" sz="3200" b="1" dirty="0">
                <a:solidFill>
                  <a:srgbClr val="FED966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DOMINICAN REPUBLIC</a:t>
            </a:r>
            <a:r>
              <a:rPr lang="en-US" sz="3200" b="1" dirty="0">
                <a:solidFill>
                  <a:srgbClr val="00FA00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031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2" descr="Vista aérea de una ciudad iluminada&#10;&#10;Descripción generada automáticamente">
            <a:extLst>
              <a:ext uri="{FF2B5EF4-FFF2-40B4-BE49-F238E27FC236}">
                <a16:creationId xmlns:a16="http://schemas.microsoft.com/office/drawing/2014/main" id="{D55D18A0-5ED0-8156-6BD3-DD84961BC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1" r="3361"/>
          <a:stretch/>
        </p:blipFill>
        <p:spPr>
          <a:xfrm>
            <a:off x="-277090" y="-1241"/>
            <a:ext cx="12469088" cy="686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1E64D-DDA9-AE4A-5AE8-E329BA80BE59}"/>
              </a:ext>
            </a:extLst>
          </p:cNvPr>
          <p:cNvSpPr txBox="1"/>
          <p:nvPr/>
        </p:nvSpPr>
        <p:spPr>
          <a:xfrm>
            <a:off x="6076012" y="3414374"/>
            <a:ext cx="4432093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500" b="1">
                <a:solidFill>
                  <a:srgbClr val="FEDA66"/>
                </a:solidFill>
                <a:latin typeface="Montserrat SemiBold" pitchFamily="2" charset="77"/>
                <a:cs typeface="Gotham Medium" pitchFamily="2" charset="0"/>
              </a:defRPr>
            </a:lvl1pPr>
          </a:lstStyle>
          <a:p>
            <a:r>
              <a:rPr lang="en-US" dirty="0"/>
              <a:t>CAPITAL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87692-B0C9-33AA-ACCA-016FD3AEFCD0}"/>
              </a:ext>
            </a:extLst>
          </p:cNvPr>
          <p:cNvSpPr txBox="1"/>
          <p:nvPr/>
        </p:nvSpPr>
        <p:spPr>
          <a:xfrm>
            <a:off x="1063985" y="2695696"/>
            <a:ext cx="63474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Why is the Dominican Republic right?</a:t>
            </a:r>
          </a:p>
        </p:txBody>
      </p:sp>
    </p:spTree>
    <p:extLst>
      <p:ext uri="{BB962C8B-B14F-4D97-AF65-F5344CB8AC3E}">
        <p14:creationId xmlns:p14="http://schemas.microsoft.com/office/powerpoint/2010/main" val="3943106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out of the water&#10;&#10;Description automatically generated with low confidence">
            <a:extLst>
              <a:ext uri="{FF2B5EF4-FFF2-40B4-BE49-F238E27FC236}">
                <a16:creationId xmlns:a16="http://schemas.microsoft.com/office/drawing/2014/main" id="{9CD09E45-6C9D-51F4-8596-A298B3A6C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68"/>
          <a:stretch/>
        </p:blipFill>
        <p:spPr>
          <a:xfrm>
            <a:off x="-5442" y="0"/>
            <a:ext cx="1221276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589EEC-F119-CCE5-3AD7-03CFD5F135E1}"/>
              </a:ext>
            </a:extLst>
          </p:cNvPr>
          <p:cNvGrpSpPr/>
          <p:nvPr/>
        </p:nvGrpSpPr>
        <p:grpSpPr>
          <a:xfrm>
            <a:off x="-5442" y="673664"/>
            <a:ext cx="5881985" cy="2132069"/>
            <a:chOff x="443687" y="771200"/>
            <a:chExt cx="5881985" cy="21320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42FAAA-5AE0-900D-B896-71266A99CB10}"/>
                </a:ext>
              </a:extLst>
            </p:cNvPr>
            <p:cNvSpPr txBox="1"/>
            <p:nvPr/>
          </p:nvSpPr>
          <p:spPr>
            <a:xfrm>
              <a:off x="1414271" y="1733718"/>
              <a:ext cx="4911401" cy="11695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3500" b="1">
                  <a:solidFill>
                    <a:srgbClr val="FEDA66"/>
                  </a:solidFill>
                  <a:latin typeface="Montserrat SemiBold" pitchFamily="2" charset="77"/>
                  <a:cs typeface="Gotham Medium" pitchFamily="2" charset="0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The time is NOW for </a:t>
              </a:r>
              <a:r>
                <a:rPr lang="en-US" dirty="0"/>
                <a:t>LATAM Free Zones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881DEB-0CC1-7C96-215C-6D0D8A98582C}"/>
                </a:ext>
              </a:extLst>
            </p:cNvPr>
            <p:cNvSpPr txBox="1"/>
            <p:nvPr/>
          </p:nvSpPr>
          <p:spPr>
            <a:xfrm>
              <a:off x="443687" y="771200"/>
              <a:ext cx="388114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ea typeface="Tahoma" panose="020B0604030504040204" pitchFamily="34" charset="0"/>
                  <a:cs typeface="Gotham Medium" pitchFamily="2" charset="0"/>
                </a:rPr>
                <a:t>It’s not just the DR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82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20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person, outdoor, black&#10;&#10;Description automatically generated">
            <a:extLst>
              <a:ext uri="{FF2B5EF4-FFF2-40B4-BE49-F238E27FC236}">
                <a16:creationId xmlns:a16="http://schemas.microsoft.com/office/drawing/2014/main" id="{0A3BB537-BC3B-7616-7B3C-D540600D8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9" t="19622" r="2747" b="171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F92B93-FFE5-2C42-68C2-3ACCB0F8E3A4}"/>
              </a:ext>
            </a:extLst>
          </p:cNvPr>
          <p:cNvSpPr txBox="1"/>
          <p:nvPr/>
        </p:nvSpPr>
        <p:spPr>
          <a:xfrm>
            <a:off x="747781" y="4931964"/>
            <a:ext cx="729181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Simply the </a:t>
            </a:r>
            <a:r>
              <a:rPr lang="en-US" sz="2800" b="1" dirty="0">
                <a:solidFill>
                  <a:srgbClr val="FED966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BEST</a:t>
            </a:r>
            <a:r>
              <a:rPr lang="en-US" sz="28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 wetsuits in the world</a:t>
            </a:r>
            <a:endParaRPr lang="en-US" sz="2800" b="1" dirty="0">
              <a:solidFill>
                <a:srgbClr val="92D050"/>
              </a:solidFill>
              <a:latin typeface="Montserrat SemiBold" pitchFamily="2" charset="77"/>
              <a:ea typeface="Tahoma" panose="020B0604030504040204" pitchFamily="34" charset="0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D8EE1-84F4-99BB-8FCC-D665909AB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4"/>
          <a:stretch/>
        </p:blipFill>
        <p:spPr>
          <a:xfrm rot="10800000">
            <a:off x="0" y="0"/>
            <a:ext cx="12634916" cy="6868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5BEEA-840A-A618-E89A-907A064A6062}"/>
              </a:ext>
            </a:extLst>
          </p:cNvPr>
          <p:cNvSpPr txBox="1"/>
          <p:nvPr/>
        </p:nvSpPr>
        <p:spPr>
          <a:xfrm>
            <a:off x="9668499" y="1805325"/>
            <a:ext cx="2269498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b="1" dirty="0">
                <a:solidFill>
                  <a:srgbClr val="FED966"/>
                </a:solidFill>
                <a:latin typeface="Montserrat SemiBold" pitchFamily="2" charset="77"/>
                <a:cs typeface="Gotham Bold" pitchFamily="2" charset="0"/>
              </a:rPr>
              <a:t>FOCUSED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0516F-3C87-B1FB-B90C-DCF3F0FEE6DE}"/>
              </a:ext>
            </a:extLst>
          </p:cNvPr>
          <p:cNvSpPr txBox="1"/>
          <p:nvPr/>
        </p:nvSpPr>
        <p:spPr>
          <a:xfrm>
            <a:off x="7070960" y="1038386"/>
            <a:ext cx="4095156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Brands of the future are:</a:t>
            </a:r>
          </a:p>
        </p:txBody>
      </p:sp>
      <p:pic>
        <p:nvPicPr>
          <p:cNvPr id="7" name="Picture 6" descr="A person surfing on the sea&#10;&#10;Description automatically generated with low confidence">
            <a:extLst>
              <a:ext uri="{FF2B5EF4-FFF2-40B4-BE49-F238E27FC236}">
                <a16:creationId xmlns:a16="http://schemas.microsoft.com/office/drawing/2014/main" id="{F3CE7439-8AF9-11B1-76F3-C422D334D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7" t="25303" r="42095" b="36097"/>
          <a:stretch/>
        </p:blipFill>
        <p:spPr>
          <a:xfrm>
            <a:off x="3542806" y="2029774"/>
            <a:ext cx="2691740" cy="2637230"/>
          </a:xfrm>
          <a:prstGeom prst="ellipse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3108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ountain, nature, blue&#10;&#10;Description automatically generated">
            <a:extLst>
              <a:ext uri="{FF2B5EF4-FFF2-40B4-BE49-F238E27FC236}">
                <a16:creationId xmlns:a16="http://schemas.microsoft.com/office/drawing/2014/main" id="{45F02CA2-375C-6944-547C-68D02215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" t="12534" r="15783" b="16285"/>
          <a:stretch/>
        </p:blipFill>
        <p:spPr>
          <a:xfrm>
            <a:off x="-8457" y="6623"/>
            <a:ext cx="12200457" cy="6860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24A82-ADD2-85D0-C6AB-59A35E3D26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536" t="21520" r="14388" b="22757"/>
          <a:stretch/>
        </p:blipFill>
        <p:spPr>
          <a:xfrm>
            <a:off x="0" y="2425439"/>
            <a:ext cx="7527236" cy="442593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4C5494-D1C4-59B6-E059-30B0CFCA2E3F}"/>
              </a:ext>
            </a:extLst>
          </p:cNvPr>
          <p:cNvGrpSpPr/>
          <p:nvPr/>
        </p:nvGrpSpPr>
        <p:grpSpPr>
          <a:xfrm>
            <a:off x="653625" y="515384"/>
            <a:ext cx="7661930" cy="1228164"/>
            <a:chOff x="457200" y="914400"/>
            <a:chExt cx="7661930" cy="122816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2332CB-4791-310E-F733-D73DF7E48D21}"/>
                </a:ext>
              </a:extLst>
            </p:cNvPr>
            <p:cNvSpPr txBox="1"/>
            <p:nvPr/>
          </p:nvSpPr>
          <p:spPr>
            <a:xfrm>
              <a:off x="3425899" y="1557789"/>
              <a:ext cx="4693231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FED966"/>
                  </a:solidFill>
                  <a:latin typeface="Montserrat SemiBold" pitchFamily="2" charset="77"/>
                  <a:cs typeface="Gotham Bold" pitchFamily="2" charset="0"/>
                </a:rPr>
                <a:t>CUSTOMER-CENTRIC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7473AB-7B7D-514A-53E0-7DD8125D298D}"/>
                </a:ext>
              </a:extLst>
            </p:cNvPr>
            <p:cNvSpPr txBox="1"/>
            <p:nvPr/>
          </p:nvSpPr>
          <p:spPr>
            <a:xfrm>
              <a:off x="457200" y="914400"/>
              <a:ext cx="40951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ea typeface="Tahoma" panose="020B0604030504040204" pitchFamily="34" charset="0"/>
                  <a:cs typeface="Gotham Medium" pitchFamily="2" charset="0"/>
                </a:rPr>
                <a:t>Brands of the future are: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71DD9B-C5F7-1CC8-3D48-BE4C03828DD8}"/>
              </a:ext>
            </a:extLst>
          </p:cNvPr>
          <p:cNvGrpSpPr/>
          <p:nvPr/>
        </p:nvGrpSpPr>
        <p:grpSpPr>
          <a:xfrm>
            <a:off x="881797" y="3218709"/>
            <a:ext cx="5750497" cy="3024941"/>
            <a:chOff x="881797" y="3377733"/>
            <a:chExt cx="5750497" cy="30249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DB2611-4388-3400-8D2A-FE2CDA9CE864}"/>
                </a:ext>
              </a:extLst>
            </p:cNvPr>
            <p:cNvSpPr/>
            <p:nvPr/>
          </p:nvSpPr>
          <p:spPr>
            <a:xfrm>
              <a:off x="881797" y="3442864"/>
              <a:ext cx="5724828" cy="2959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B87223-DD75-E089-8963-1452FC661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5841" b="3720"/>
            <a:stretch/>
          </p:blipFill>
          <p:spPr>
            <a:xfrm>
              <a:off x="890286" y="3442854"/>
              <a:ext cx="2535613" cy="21152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5EAD17-EF17-C0FA-C922-2AA6D9A83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1664"/>
            <a:stretch/>
          </p:blipFill>
          <p:spPr>
            <a:xfrm>
              <a:off x="890286" y="5766260"/>
              <a:ext cx="5742008" cy="6225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70434A-6E59-0F5B-F45A-0DF65CC6A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2592"/>
            <a:stretch/>
          </p:blipFill>
          <p:spPr>
            <a:xfrm>
              <a:off x="5192485" y="3776837"/>
              <a:ext cx="1411100" cy="23068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72D714-003A-6585-F670-4E673F924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536" b="3720"/>
            <a:stretch/>
          </p:blipFill>
          <p:spPr>
            <a:xfrm>
              <a:off x="1083293" y="4954059"/>
              <a:ext cx="1839521" cy="12674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098EF4-0F6D-A1F3-D7E5-3F768E585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2944"/>
            <a:stretch/>
          </p:blipFill>
          <p:spPr>
            <a:xfrm>
              <a:off x="3406759" y="4079277"/>
              <a:ext cx="1813787" cy="298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23C9D-D4DF-BC28-3262-D1F9AA0ED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9863" b="18471"/>
            <a:stretch/>
          </p:blipFill>
          <p:spPr>
            <a:xfrm>
              <a:off x="4823104" y="4442909"/>
              <a:ext cx="558494" cy="11709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7522ED2-73A2-7D47-CE05-6B65F4B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51" t="15475" b="61774"/>
            <a:stretch/>
          </p:blipFill>
          <p:spPr>
            <a:xfrm>
              <a:off x="3388670" y="3700353"/>
              <a:ext cx="2191840" cy="3789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DDA78B-F504-CC77-7C81-E1E9B4927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7" t="-3841" r="65148" b="85998"/>
            <a:stretch/>
          </p:blipFill>
          <p:spPr>
            <a:xfrm>
              <a:off x="3388670" y="3377733"/>
              <a:ext cx="939599" cy="29717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BDACAA-75DB-FF56-55C3-ACBD63D3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1071" y="4650122"/>
              <a:ext cx="1259098" cy="715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30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player, line&#10;&#10;Description automatically generated">
            <a:extLst>
              <a:ext uri="{FF2B5EF4-FFF2-40B4-BE49-F238E27FC236}">
                <a16:creationId xmlns:a16="http://schemas.microsoft.com/office/drawing/2014/main" id="{48F4084A-F430-9B08-0596-8459EDF78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2A9354-0E2F-3880-4E14-C91237C9DC6A}"/>
              </a:ext>
            </a:extLst>
          </p:cNvPr>
          <p:cNvGrpSpPr/>
          <p:nvPr/>
        </p:nvGrpSpPr>
        <p:grpSpPr>
          <a:xfrm>
            <a:off x="8059919" y="323384"/>
            <a:ext cx="4095156" cy="1369824"/>
            <a:chOff x="3332824" y="1116599"/>
            <a:chExt cx="4095156" cy="136982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F8F267-2EE3-FA94-39B4-8301AF56D07B}"/>
                </a:ext>
              </a:extLst>
            </p:cNvPr>
            <p:cNvSpPr txBox="1"/>
            <p:nvPr/>
          </p:nvSpPr>
          <p:spPr>
            <a:xfrm>
              <a:off x="3483049" y="1901648"/>
              <a:ext cx="3794707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200" b="1">
                  <a:solidFill>
                    <a:srgbClr val="FED966"/>
                  </a:solidFill>
                  <a:latin typeface="Montserrat SemiBold" pitchFamily="2" charset="77"/>
                  <a:ea typeface="Tahoma" panose="020B0604030504040204" pitchFamily="34" charset="0"/>
                  <a:cs typeface="Gotham Bold" pitchFamily="2" charset="0"/>
                </a:defRPr>
              </a:lvl1pPr>
            </a:lstStyle>
            <a:p>
              <a:pPr algn="ctr"/>
              <a:r>
                <a:rPr lang="en-US" dirty="0"/>
                <a:t>MARKET-SAVVY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D09A3E-89F3-77D2-8F74-3F3F8DA14D29}"/>
                </a:ext>
              </a:extLst>
            </p:cNvPr>
            <p:cNvSpPr txBox="1"/>
            <p:nvPr/>
          </p:nvSpPr>
          <p:spPr>
            <a:xfrm>
              <a:off x="3332824" y="1116599"/>
              <a:ext cx="40951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bg1"/>
                  </a:solidFill>
                  <a:latin typeface="Montserrat SemiBold" pitchFamily="2" charset="77"/>
                  <a:ea typeface="Tahoma" panose="020B0604030504040204" pitchFamily="34" charset="0"/>
                  <a:cs typeface="Gotham Medium" pitchFamily="2" charset="0"/>
                </a:defRPr>
              </a:lvl1pPr>
            </a:lstStyle>
            <a:p>
              <a:pPr algn="ctr"/>
              <a:r>
                <a:rPr lang="en-US" dirty="0"/>
                <a:t>Brands of the future are: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39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A75CCC-B6F5-3391-3499-DA26A46F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-91835" y="-88901"/>
            <a:ext cx="12375669" cy="6946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B1A7D-C610-7EF5-B818-4DB55B942FE2}"/>
              </a:ext>
            </a:extLst>
          </p:cNvPr>
          <p:cNvSpPr txBox="1"/>
          <p:nvPr/>
        </p:nvSpPr>
        <p:spPr>
          <a:xfrm>
            <a:off x="2494705" y="3105835"/>
            <a:ext cx="720259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SemiBold" pitchFamily="2" charset="77"/>
                <a:cs typeface="Gotham Medium" pitchFamily="2" charset="0"/>
              </a:rPr>
              <a:t>The Pandemic </a:t>
            </a:r>
            <a:r>
              <a:rPr lang="en-US" sz="3600" b="1" dirty="0">
                <a:solidFill>
                  <a:srgbClr val="FED966"/>
                </a:solidFill>
                <a:latin typeface="Montserrat SemiBold" pitchFamily="2" charset="77"/>
                <a:cs typeface="Gotham Medium" pitchFamily="2" charset="0"/>
              </a:rPr>
              <a:t>DISRUPTION</a:t>
            </a:r>
            <a:endParaRPr lang="en-US" sz="3600" b="1" dirty="0">
              <a:solidFill>
                <a:srgbClr val="FED966"/>
              </a:solidFill>
              <a:highlight>
                <a:srgbClr val="000000"/>
              </a:highlight>
              <a:latin typeface="Montserrat SemiBold" pitchFamily="2" charset="77"/>
              <a:cs typeface="Gotha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9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6716703B-DF46-BE1C-931D-038A67E2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5C586-ACB9-1923-7913-A2DE720CEDD9}"/>
              </a:ext>
            </a:extLst>
          </p:cNvPr>
          <p:cNvSpPr txBox="1"/>
          <p:nvPr/>
        </p:nvSpPr>
        <p:spPr>
          <a:xfrm>
            <a:off x="2682930" y="3465174"/>
            <a:ext cx="8499735" cy="63094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Montserrat SemiBold" pitchFamily="2" charset="77"/>
                <a:cs typeface="Gotham Medium" pitchFamily="2" charset="0"/>
              </a:rPr>
              <a:t>LOCATION, LOCATION, </a:t>
            </a:r>
            <a:r>
              <a:rPr lang="en-US" sz="3500" b="1" dirty="0">
                <a:solidFill>
                  <a:srgbClr val="FED966"/>
                </a:solidFill>
                <a:highlight>
                  <a:srgbClr val="000000"/>
                </a:highlight>
                <a:latin typeface="Montserrat SemiBold" pitchFamily="2" charset="77"/>
                <a:cs typeface="Gotham Medium" pitchFamily="2" charset="0"/>
              </a:rPr>
              <a:t>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E4976-300D-3DB7-6A7F-F6B5D4F3FB59}"/>
              </a:ext>
            </a:extLst>
          </p:cNvPr>
          <p:cNvSpPr txBox="1"/>
          <p:nvPr/>
        </p:nvSpPr>
        <p:spPr>
          <a:xfrm>
            <a:off x="1063985" y="2695696"/>
            <a:ext cx="63474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Why is the Dominican Republic right?</a:t>
            </a:r>
          </a:p>
        </p:txBody>
      </p:sp>
    </p:spTree>
    <p:extLst>
      <p:ext uri="{BB962C8B-B14F-4D97-AF65-F5344CB8AC3E}">
        <p14:creationId xmlns:p14="http://schemas.microsoft.com/office/powerpoint/2010/main" val="229671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Imagen que contiene edificio, interior, tabla, parado&#10;&#10;Descripción generada automáticamente">
            <a:extLst>
              <a:ext uri="{FF2B5EF4-FFF2-40B4-BE49-F238E27FC236}">
                <a16:creationId xmlns:a16="http://schemas.microsoft.com/office/drawing/2014/main" id="{C7A9C9E5-55ED-B6C4-F921-E305E054F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6894" r="16894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A69A6-FF7F-5E43-D67B-DCB34575BC56}"/>
              </a:ext>
            </a:extLst>
          </p:cNvPr>
          <p:cNvSpPr txBox="1"/>
          <p:nvPr/>
        </p:nvSpPr>
        <p:spPr>
          <a:xfrm>
            <a:off x="1063985" y="2695696"/>
            <a:ext cx="63474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Why is the Dominican Republic right?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094AB-8E9A-58FD-CB00-663DF0AEBBBC}"/>
              </a:ext>
            </a:extLst>
          </p:cNvPr>
          <p:cNvSpPr txBox="1"/>
          <p:nvPr/>
        </p:nvSpPr>
        <p:spPr>
          <a:xfrm>
            <a:off x="6367498" y="3438260"/>
            <a:ext cx="4080008" cy="63094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500" b="1">
                <a:solidFill>
                  <a:schemeClr val="bg1"/>
                </a:solidFill>
                <a:latin typeface="Montserrat SemiBold" pitchFamily="2" charset="77"/>
                <a:cs typeface="Gotham Medium" pitchFamily="2" charset="0"/>
              </a:defRPr>
            </a:lvl1pPr>
          </a:lstStyle>
          <a:p>
            <a:r>
              <a:rPr lang="en-US" dirty="0">
                <a:solidFill>
                  <a:srgbClr val="FEDA66"/>
                </a:solidFill>
              </a:rPr>
              <a:t>LABOR MARKET</a:t>
            </a:r>
          </a:p>
        </p:txBody>
      </p:sp>
    </p:spTree>
    <p:extLst>
      <p:ext uri="{BB962C8B-B14F-4D97-AF65-F5344CB8AC3E}">
        <p14:creationId xmlns:p14="http://schemas.microsoft.com/office/powerpoint/2010/main" val="51311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31B89D-E75B-8D91-AA96-E2AAD3D1C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9910" t="357" r="13365" b="2307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B3A31-D9A8-FC92-347A-BA7D51532EE9}"/>
              </a:ext>
            </a:extLst>
          </p:cNvPr>
          <p:cNvSpPr txBox="1"/>
          <p:nvPr/>
        </p:nvSpPr>
        <p:spPr>
          <a:xfrm>
            <a:off x="6076012" y="3414374"/>
            <a:ext cx="3712565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500" b="1">
                <a:solidFill>
                  <a:srgbClr val="FEDA66"/>
                </a:solidFill>
                <a:latin typeface="Montserrat SemiBold" pitchFamily="2" charset="77"/>
                <a:cs typeface="Gotham Medium" pitchFamily="2" charset="0"/>
              </a:defRPr>
            </a:lvl1pPr>
          </a:lstStyle>
          <a:p>
            <a:r>
              <a:rPr lang="en-US" dirty="0"/>
              <a:t>GOVERNMENT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F0799-4856-391E-EBFF-247D45D7B385}"/>
              </a:ext>
            </a:extLst>
          </p:cNvPr>
          <p:cNvSpPr txBox="1"/>
          <p:nvPr/>
        </p:nvSpPr>
        <p:spPr>
          <a:xfrm>
            <a:off x="1063985" y="2695696"/>
            <a:ext cx="634746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ea typeface="Tahoma" panose="020B0604030504040204" pitchFamily="34" charset="0"/>
                <a:cs typeface="Gotham Medium" pitchFamily="2" charset="0"/>
              </a:rPr>
              <a:t>Why is the Dominican Republic right?</a:t>
            </a:r>
          </a:p>
        </p:txBody>
      </p:sp>
    </p:spTree>
    <p:extLst>
      <p:ext uri="{BB962C8B-B14F-4D97-AF65-F5344CB8AC3E}">
        <p14:creationId xmlns:p14="http://schemas.microsoft.com/office/powerpoint/2010/main" val="31461993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11368</TotalTime>
  <Words>99</Words>
  <Application>Microsoft Office PowerPoint</Application>
  <PresentationFormat>Widescreen</PresentationFormat>
  <Paragraphs>31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Montserrat SemiBold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Reed</dc:creator>
  <cp:lastModifiedBy>Richard Amézquita</cp:lastModifiedBy>
  <cp:revision>43</cp:revision>
  <cp:lastPrinted>2022-11-29T00:13:40Z</cp:lastPrinted>
  <dcterms:created xsi:type="dcterms:W3CDTF">2022-10-17T15:32:46Z</dcterms:created>
  <dcterms:modified xsi:type="dcterms:W3CDTF">2022-12-02T19:59:49Z</dcterms:modified>
</cp:coreProperties>
</file>